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79" r:id="rId2"/>
    <p:sldId id="297" r:id="rId3"/>
    <p:sldId id="298" r:id="rId4"/>
    <p:sldId id="318" r:id="rId5"/>
    <p:sldId id="336" r:id="rId6"/>
    <p:sldId id="304" r:id="rId7"/>
    <p:sldId id="305" r:id="rId8"/>
    <p:sldId id="320" r:id="rId9"/>
    <p:sldId id="330" r:id="rId10"/>
    <p:sldId id="331" r:id="rId11"/>
    <p:sldId id="321" r:id="rId12"/>
    <p:sldId id="339" r:id="rId13"/>
    <p:sldId id="340" r:id="rId14"/>
    <p:sldId id="311" r:id="rId15"/>
    <p:sldId id="328" r:id="rId16"/>
    <p:sldId id="334" r:id="rId17"/>
    <p:sldId id="338" r:id="rId18"/>
    <p:sldId id="322" r:id="rId19"/>
    <p:sldId id="332" r:id="rId20"/>
    <p:sldId id="314" r:id="rId21"/>
    <p:sldId id="323" r:id="rId22"/>
    <p:sldId id="316" r:id="rId23"/>
    <p:sldId id="337" r:id="rId24"/>
    <p:sldId id="317"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C3E764B6-3349-7446-97D0-77A2E5ECBD10}">
          <p14:sldIdLst>
            <p14:sldId id="279"/>
            <p14:sldId id="297"/>
            <p14:sldId id="298"/>
            <p14:sldId id="318"/>
            <p14:sldId id="336"/>
            <p14:sldId id="304"/>
            <p14:sldId id="305"/>
            <p14:sldId id="320"/>
            <p14:sldId id="330"/>
            <p14:sldId id="331"/>
            <p14:sldId id="321"/>
            <p14:sldId id="339"/>
            <p14:sldId id="340"/>
            <p14:sldId id="311"/>
            <p14:sldId id="328"/>
            <p14:sldId id="334"/>
            <p14:sldId id="338"/>
            <p14:sldId id="322"/>
            <p14:sldId id="332"/>
            <p14:sldId id="314"/>
            <p14:sldId id="323"/>
            <p14:sldId id="316"/>
            <p14:sldId id="337"/>
            <p14:sldId id="31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cheng Li" initials="jL" lastIdx="9" clrIdx="0">
    <p:extLst>
      <p:ext uri="{19B8F6BF-5375-455C-9EA6-DF929625EA0E}">
        <p15:presenceInfo xmlns:p15="http://schemas.microsoft.com/office/powerpoint/2012/main" userId="05bd2958f2418b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4B9FF"/>
    <a:srgbClr val="FF5E57"/>
    <a:srgbClr val="254FEB"/>
    <a:srgbClr val="F0F5FC"/>
    <a:srgbClr val="0A3CF5"/>
    <a:srgbClr val="0AE9F5"/>
    <a:srgbClr val="0A06A2"/>
    <a:srgbClr val="642FFF"/>
    <a:srgbClr val="F24B28"/>
    <a:srgbClr val="0905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11" autoAdjust="0"/>
    <p:restoredTop sz="78994" autoAdjust="0"/>
  </p:normalViewPr>
  <p:slideViewPr>
    <p:cSldViewPr snapToGrid="0" snapToObjects="1">
      <p:cViewPr varScale="1">
        <p:scale>
          <a:sx n="129" d="100"/>
          <a:sy n="129" d="100"/>
        </p:scale>
        <p:origin x="1544"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A1F87-F110-1C45-9864-1659D3ED583F}" type="datetimeFigureOut">
              <a:rPr kumimoji="1" lang="zh-CN" altLang="en-US" smtClean="0"/>
              <a:t>2024/10/12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39FF4-4997-9F4F-A2B0-9107E5679A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各位评委老师大家好，我们是来自电子科技大学的</a:t>
            </a:r>
            <a:r>
              <a:rPr lang="en-US" altLang="zh-CN" dirty="0" err="1"/>
              <a:t>MobiNetS</a:t>
            </a:r>
            <a:r>
              <a:rPr lang="zh-CN" altLang="en-US" dirty="0"/>
              <a:t>团队，我们的赛题是基于</a:t>
            </a:r>
            <a:r>
              <a:rPr lang="en-US" altLang="zh-CN" dirty="0" err="1"/>
              <a:t>openKylin</a:t>
            </a:r>
            <a:r>
              <a:rPr lang="zh-CN" altLang="en-US" dirty="0"/>
              <a:t>的</a:t>
            </a:r>
            <a:r>
              <a:rPr lang="en-US" altLang="zh-CN" dirty="0"/>
              <a:t>Hid-Input</a:t>
            </a:r>
            <a:r>
              <a:rPr lang="zh-CN" altLang="en-US" dirty="0"/>
              <a:t>设备共享协议。下面将由我为大家介绍一下我们的作品</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a:t>
            </a:fld>
            <a:endParaRPr kumimoji="1" lang="zh-CN" altLang="en-US"/>
          </a:p>
        </p:txBody>
      </p:sp>
    </p:spTree>
    <p:extLst>
      <p:ext uri="{BB962C8B-B14F-4D97-AF65-F5344CB8AC3E}">
        <p14:creationId xmlns:p14="http://schemas.microsoft.com/office/powerpoint/2010/main" val="226871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接下来是系统的设计方案，首先是系统的总体架构基于</a:t>
            </a:r>
            <a:r>
              <a:rPr lang="en-US" altLang="zh-CN" dirty="0">
                <a:effectLst/>
              </a:rPr>
              <a:t>C/S</a:t>
            </a:r>
            <a:r>
              <a:rPr lang="zh-CN" altLang="en-US" dirty="0">
                <a:effectLst/>
              </a:rPr>
              <a:t>架构运行，由网络通信模块，设备控制模块，存储模块，线程管理模块以及</a:t>
            </a:r>
            <a:r>
              <a:rPr lang="en-US" altLang="zh-CN" dirty="0">
                <a:effectLst/>
              </a:rPr>
              <a:t>GUI</a:t>
            </a:r>
            <a:r>
              <a:rPr lang="zh-CN" altLang="en-US" dirty="0">
                <a:effectLst/>
              </a:rPr>
              <a:t>模块构成，</a:t>
            </a:r>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12</a:t>
            </a:fld>
            <a:endParaRPr kumimoji="1" lang="zh-CN" altLang="en-US"/>
          </a:p>
        </p:txBody>
      </p:sp>
    </p:spTree>
    <p:extLst>
      <p:ext uri="{BB962C8B-B14F-4D97-AF65-F5344CB8AC3E}">
        <p14:creationId xmlns:p14="http://schemas.microsoft.com/office/powerpoint/2010/main" val="223065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软件流程运行流程和状态机模型如图所示，这里我着重介绍一下我们的解决方案及相关的亮点：</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13</a:t>
            </a:fld>
            <a:endParaRPr kumimoji="1" lang="zh-CN" altLang="en-US"/>
          </a:p>
        </p:txBody>
      </p:sp>
    </p:spTree>
    <p:extLst>
      <p:ext uri="{BB962C8B-B14F-4D97-AF65-F5344CB8AC3E}">
        <p14:creationId xmlns:p14="http://schemas.microsoft.com/office/powerpoint/2010/main" val="3945831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对于不同操作系统的兼容性问题，我们选用了</a:t>
            </a:r>
            <a:r>
              <a:rPr lang="en-US" altLang="zh-CN" dirty="0">
                <a:effectLst/>
              </a:rPr>
              <a:t>Python3</a:t>
            </a:r>
            <a:r>
              <a:rPr lang="zh-CN" altLang="en-US" dirty="0">
                <a:effectLst/>
              </a:rPr>
              <a:t>和</a:t>
            </a:r>
            <a:r>
              <a:rPr lang="en-US" altLang="zh-CN" dirty="0">
                <a:effectLst/>
              </a:rPr>
              <a:t>QT </a:t>
            </a:r>
            <a:r>
              <a:rPr lang="zh-CN" altLang="en-US" dirty="0">
                <a:effectLst/>
              </a:rPr>
              <a:t>进行开发，这样一套代码就可以支持多种操作系统，此外为了适配</a:t>
            </a:r>
            <a:r>
              <a:rPr lang="en-US" altLang="zh-CN" dirty="0">
                <a:effectLst/>
              </a:rPr>
              <a:t>Wayland</a:t>
            </a:r>
            <a:r>
              <a:rPr lang="zh-CN" altLang="en-US" dirty="0">
                <a:effectLst/>
              </a:rPr>
              <a:t>桌面环境，我们采用了更底层的</a:t>
            </a:r>
            <a:r>
              <a:rPr lang="en-US" altLang="zh-CN" dirty="0" err="1">
                <a:effectLst/>
              </a:rPr>
              <a:t>evdev</a:t>
            </a:r>
            <a:r>
              <a:rPr lang="zh-CN" altLang="en-US" dirty="0">
                <a:effectLst/>
              </a:rPr>
              <a:t>和</a:t>
            </a:r>
            <a:r>
              <a:rPr lang="en-US" altLang="zh-CN" dirty="0" err="1">
                <a:effectLst/>
              </a:rPr>
              <a:t>uinput</a:t>
            </a:r>
            <a:r>
              <a:rPr lang="zh-CN" altLang="en-US" dirty="0">
                <a:effectLst/>
              </a:rPr>
              <a:t>进行处理，还为不同操作系统的键盘编码建立了映射。</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15</a:t>
            </a:fld>
            <a:endParaRPr kumimoji="1" lang="zh-CN" altLang="en-US"/>
          </a:p>
        </p:txBody>
      </p:sp>
    </p:spTree>
    <p:extLst>
      <p:ext uri="{BB962C8B-B14F-4D97-AF65-F5344CB8AC3E}">
        <p14:creationId xmlns:p14="http://schemas.microsoft.com/office/powerpoint/2010/main" val="3777182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我们从四方面入手优化了用户体验和系统性能，一是支持了近乎完整的输入功能，二是设计开发了自动主机注册与发现机制和桌面通知机配合优秀的</a:t>
            </a:r>
            <a:r>
              <a:rPr lang="en-US" altLang="zh-CN" dirty="0">
                <a:effectLst/>
              </a:rPr>
              <a:t>UI</a:t>
            </a:r>
            <a:r>
              <a:rPr lang="zh-CN" altLang="en-US" dirty="0">
                <a:effectLst/>
              </a:rPr>
              <a:t>交互设计，实现了开箱即用的特性，降低了用户使用难度。三是优秀的性能调教，通过消息队列模型，鼠标传输粒度优化以及动态的调整策略保证了共享输入设备的性能，能保证</a:t>
            </a:r>
            <a:r>
              <a:rPr lang="en-US" altLang="zh-CN" dirty="0">
                <a:effectLst/>
              </a:rPr>
              <a:t>250hz</a:t>
            </a:r>
            <a:r>
              <a:rPr lang="zh-CN" altLang="en-US" dirty="0">
                <a:effectLst/>
              </a:rPr>
              <a:t>的鼠标共享回报率。我们还借助线程池机制、多路</a:t>
            </a:r>
            <a:r>
              <a:rPr lang="en-US" altLang="zh-CN" dirty="0">
                <a:effectLst/>
              </a:rPr>
              <a:t>IO</a:t>
            </a:r>
            <a:r>
              <a:rPr lang="zh-CN" altLang="en-US" dirty="0">
                <a:effectLst/>
              </a:rPr>
              <a:t>复用等特性使得系统能够支持更多的主机连接数量。</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16</a:t>
            </a:fld>
            <a:endParaRPr kumimoji="1" lang="zh-CN" altLang="en-US"/>
          </a:p>
        </p:txBody>
      </p:sp>
    </p:spTree>
    <p:extLst>
      <p:ext uri="{BB962C8B-B14F-4D97-AF65-F5344CB8AC3E}">
        <p14:creationId xmlns:p14="http://schemas.microsoft.com/office/powerpoint/2010/main" val="265078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最后是系统安全性保证策略，我们设计实现了一套基于公私钥机制的身份验证和数据加密算法，能有效解决主机伪装，数据伪造篡改等安全问题。</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17</a:t>
            </a:fld>
            <a:endParaRPr kumimoji="1" lang="zh-CN" altLang="en-US"/>
          </a:p>
        </p:txBody>
      </p:sp>
    </p:spTree>
    <p:extLst>
      <p:ext uri="{BB962C8B-B14F-4D97-AF65-F5344CB8AC3E}">
        <p14:creationId xmlns:p14="http://schemas.microsoft.com/office/powerpoint/2010/main" val="724687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系统在局域网环境下进行了测试</a:t>
            </a:r>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19</a:t>
            </a:fld>
            <a:endParaRPr kumimoji="1" lang="zh-CN" altLang="en-US"/>
          </a:p>
        </p:txBody>
      </p:sp>
    </p:spTree>
    <p:extLst>
      <p:ext uri="{BB962C8B-B14F-4D97-AF65-F5344CB8AC3E}">
        <p14:creationId xmlns:p14="http://schemas.microsoft.com/office/powerpoint/2010/main" val="1835715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测试结果表明所有的功能均达到预期，性能方面局域网下控制信号传输延迟为</a:t>
            </a:r>
            <a:r>
              <a:rPr lang="en-US" altLang="zh-CN" dirty="0">
                <a:effectLst/>
              </a:rPr>
              <a:t>3ms</a:t>
            </a:r>
            <a:r>
              <a:rPr lang="zh-CN" altLang="en-US" dirty="0">
                <a:effectLst/>
              </a:rPr>
              <a:t>，鼠标共享回报率约为</a:t>
            </a:r>
            <a:r>
              <a:rPr lang="en-US" altLang="zh-CN" dirty="0">
                <a:effectLst/>
              </a:rPr>
              <a:t>253Hz</a:t>
            </a:r>
            <a:r>
              <a:rPr lang="zh-CN" altLang="en-US" dirty="0">
                <a:effectLst/>
              </a:rPr>
              <a:t>。</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20</a:t>
            </a:fld>
            <a:endParaRPr kumimoji="1" lang="zh-CN" altLang="en-US"/>
          </a:p>
        </p:txBody>
      </p:sp>
    </p:spTree>
    <p:extLst>
      <p:ext uri="{BB962C8B-B14F-4D97-AF65-F5344CB8AC3E}">
        <p14:creationId xmlns:p14="http://schemas.microsoft.com/office/powerpoint/2010/main" val="1048082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总结来看我们提出了一套跨平台、可扩展的多主机</a:t>
            </a:r>
            <a:r>
              <a:rPr lang="en-US" altLang="zh-CN" dirty="0">
                <a:effectLst/>
              </a:rPr>
              <a:t>Hid-Input</a:t>
            </a:r>
            <a:r>
              <a:rPr lang="zh-CN" altLang="en-US" dirty="0">
                <a:effectLst/>
              </a:rPr>
              <a:t>设备共享协同智能解决方案，此方案具备出色的通用性和跨平台性，良好的安全性与性能，能给用户带来优异的交互体验。我的介绍就到这里，欢迎各位评委老师批评指正，谢谢。</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23</a:t>
            </a:fld>
            <a:endParaRPr kumimoji="1" lang="zh-CN" altLang="en-US"/>
          </a:p>
        </p:txBody>
      </p:sp>
    </p:spTree>
    <p:extLst>
      <p:ext uri="{BB962C8B-B14F-4D97-AF65-F5344CB8AC3E}">
        <p14:creationId xmlns:p14="http://schemas.microsoft.com/office/powerpoint/2010/main" val="25950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3</a:t>
            </a:fld>
            <a:endParaRPr kumimoji="1" lang="zh-CN" altLang="en-US"/>
          </a:p>
        </p:txBody>
      </p:sp>
    </p:spTree>
    <p:extLst>
      <p:ext uri="{BB962C8B-B14F-4D97-AF65-F5344CB8AC3E}">
        <p14:creationId xmlns:p14="http://schemas.microsoft.com/office/powerpoint/2010/main" val="2129438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信息化的时代，我们可能拥有不止一台主机设备，如果为每台设备都配置一套键鼠设备是一件非常头疼的事情，增加了使用成本的同时还会让桌面空间变得拥挤混乱，降低我们的工作效率。这就是我们要解决的问题：借助一套键鼠就可以在局域网的多台主机间无缝切换实现多主机设备共享协同。此方案在桌面办公、机房运维、视频剪辑等场景拥有广阔应用前景。</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4</a:t>
            </a:fld>
            <a:endParaRPr kumimoji="1" lang="zh-CN" altLang="en-US"/>
          </a:p>
        </p:txBody>
      </p:sp>
    </p:spTree>
    <p:extLst>
      <p:ext uri="{BB962C8B-B14F-4D97-AF65-F5344CB8AC3E}">
        <p14:creationId xmlns:p14="http://schemas.microsoft.com/office/powerpoint/2010/main" val="266465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我们的作品除了完成赛题的</a:t>
            </a:r>
            <a:r>
              <a:rPr lang="en-US" altLang="zh-CN" dirty="0">
                <a:effectLst/>
              </a:rPr>
              <a:t>6</a:t>
            </a:r>
            <a:r>
              <a:rPr lang="zh-CN" altLang="en-US" dirty="0">
                <a:effectLst/>
              </a:rPr>
              <a:t>项要求外，还具备多系统兼容，自动化的配置方案，良好的安全保障措施等</a:t>
            </a:r>
            <a:r>
              <a:rPr lang="en-US" altLang="zh-CN" dirty="0">
                <a:effectLst/>
              </a:rPr>
              <a:t>7</a:t>
            </a:r>
            <a:r>
              <a:rPr lang="zh-CN" altLang="en-US" dirty="0">
                <a:effectLst/>
              </a:rPr>
              <a:t>项额外功能特性。</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5</a:t>
            </a:fld>
            <a:endParaRPr kumimoji="1" lang="zh-CN" altLang="en-US"/>
          </a:p>
        </p:txBody>
      </p:sp>
    </p:spTree>
    <p:extLst>
      <p:ext uri="{BB962C8B-B14F-4D97-AF65-F5344CB8AC3E}">
        <p14:creationId xmlns:p14="http://schemas.microsoft.com/office/powerpoint/2010/main" val="364803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相较于付费的</a:t>
            </a:r>
            <a:r>
              <a:rPr lang="en-US" altLang="zh-CN" dirty="0">
                <a:effectLst/>
              </a:rPr>
              <a:t>Synergy</a:t>
            </a:r>
            <a:r>
              <a:rPr lang="zh-CN" altLang="en-US" dirty="0">
                <a:effectLst/>
              </a:rPr>
              <a:t>，</a:t>
            </a:r>
            <a:r>
              <a:rPr lang="en-US" altLang="zh-CN" dirty="0" err="1">
                <a:effectLst/>
              </a:rPr>
              <a:t>ShareMouse</a:t>
            </a:r>
            <a:r>
              <a:rPr lang="zh-CN" altLang="en-US" dirty="0">
                <a:effectLst/>
              </a:rPr>
              <a:t>和无界鼠标现有产品，我们的优势可以体现在在系统兼容性，主机连接数量，以及开源免费的特性上。</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6</a:t>
            </a:fld>
            <a:endParaRPr kumimoji="1" lang="zh-CN" altLang="en-US"/>
          </a:p>
        </p:txBody>
      </p:sp>
    </p:spTree>
    <p:extLst>
      <p:ext uri="{BB962C8B-B14F-4D97-AF65-F5344CB8AC3E}">
        <p14:creationId xmlns:p14="http://schemas.microsoft.com/office/powerpoint/2010/main" val="301420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在设计过程中也存在很多技术难点：</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8</a:t>
            </a:fld>
            <a:endParaRPr kumimoji="1" lang="zh-CN" altLang="en-US"/>
          </a:p>
        </p:txBody>
      </p:sp>
    </p:spTree>
    <p:extLst>
      <p:ext uri="{BB962C8B-B14F-4D97-AF65-F5344CB8AC3E}">
        <p14:creationId xmlns:p14="http://schemas.microsoft.com/office/powerpoint/2010/main" val="391863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首先是异构操作系统兼容难题，不同的操作系统底层的</a:t>
            </a:r>
            <a:r>
              <a:rPr lang="en-US" altLang="zh-CN" dirty="0"/>
              <a:t>API</a:t>
            </a:r>
            <a:r>
              <a:rPr lang="zh-CN" altLang="en-US" dirty="0"/>
              <a:t>存在差异，甚至不同的桌面协议也存在差异，比如</a:t>
            </a:r>
            <a:r>
              <a:rPr lang="en-US" altLang="zh-CN" dirty="0"/>
              <a:t>Wayland</a:t>
            </a:r>
            <a:r>
              <a:rPr lang="zh-CN" altLang="en-US" dirty="0"/>
              <a:t>桌面协议中因为移除了传统的</a:t>
            </a:r>
            <a:r>
              <a:rPr lang="en-US" altLang="zh-CN" dirty="0"/>
              <a:t>X server</a:t>
            </a:r>
            <a:r>
              <a:rPr lang="zh-CN" altLang="en-US" dirty="0"/>
              <a:t>，导致我们不能从</a:t>
            </a:r>
            <a:r>
              <a:rPr lang="en-US" altLang="zh-CN" dirty="0"/>
              <a:t>server</a:t>
            </a:r>
            <a:r>
              <a:rPr lang="zh-CN" altLang="en-US" dirty="0"/>
              <a:t>直接读写输入事件，这也是现有产品不支持</a:t>
            </a:r>
            <a:r>
              <a:rPr lang="en-US" altLang="zh-CN" dirty="0" err="1"/>
              <a:t>wayland</a:t>
            </a:r>
            <a:r>
              <a:rPr lang="zh-CN" altLang="en-US" dirty="0"/>
              <a:t>的主要原因，此外不同操作系统对键盘的编码格式也存在较大的差异。</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9</a:t>
            </a:fld>
            <a:endParaRPr kumimoji="1" lang="zh-CN" altLang="en-US"/>
          </a:p>
        </p:txBody>
      </p:sp>
    </p:spTree>
    <p:extLst>
      <p:ext uri="{BB962C8B-B14F-4D97-AF65-F5344CB8AC3E}">
        <p14:creationId xmlns:p14="http://schemas.microsoft.com/office/powerpoint/2010/main" val="336125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第二是安全性问题，由于我们依赖网络在主机间进行信息交换，在复杂的网络环境下可能存在恶意主机伪装，数据泄露，数据篡改等安全问题。</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第三个难点是低延迟和高性能需求，我们既需要保证设备共享时的性能，给用户良好的使用体验，还要支持尽可能多的主机连接数量。</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10</a:t>
            </a:fld>
            <a:endParaRPr kumimoji="1" lang="zh-CN" altLang="en-US"/>
          </a:p>
        </p:txBody>
      </p:sp>
    </p:spTree>
    <p:extLst>
      <p:ext uri="{BB962C8B-B14F-4D97-AF65-F5344CB8AC3E}">
        <p14:creationId xmlns:p14="http://schemas.microsoft.com/office/powerpoint/2010/main" val="320505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11</a:t>
            </a:fld>
            <a:endParaRPr kumimoji="1" lang="zh-CN" altLang="en-US"/>
          </a:p>
        </p:txBody>
      </p:sp>
    </p:spTree>
    <p:extLst>
      <p:ext uri="{BB962C8B-B14F-4D97-AF65-F5344CB8AC3E}">
        <p14:creationId xmlns:p14="http://schemas.microsoft.com/office/powerpoint/2010/main" val="89873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3.xml"/><Relationship Id="rId7" Type="http://schemas.openxmlformats.org/officeDocument/2006/relationships/image" Target="../media/image1.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6.xml"/><Relationship Id="rId7" Type="http://schemas.openxmlformats.org/officeDocument/2006/relationships/image" Target="../media/image1.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1.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5.xml"/><Relationship Id="rId7"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image" Target="../media/image3.png"/><Relationship Id="rId2" Type="http://schemas.openxmlformats.org/officeDocument/2006/relationships/tags" Target="../tags/tag73.xml"/><Relationship Id="rId16" Type="http://schemas.openxmlformats.org/officeDocument/2006/relationships/image" Target="../media/image2.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image" Target="../media/image1.png"/><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1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2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0.xml"/><Relationship Id="rId7" Type="http://schemas.openxmlformats.org/officeDocument/2006/relationships/image" Target="../media/image1.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Master" Target="../slideMasters/slideMaster1.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1">
          <a:blip r:embed="rId4"/>
          <a:stretch>
            <a:fillRect/>
          </a:stretch>
        </a:blipFill>
        <a:effectLst/>
      </p:bgPr>
    </p:bg>
    <p:spTree>
      <p:nvGrpSpPr>
        <p:cNvPr id="1" name=""/>
        <p:cNvGrpSpPr/>
        <p:nvPr/>
      </p:nvGrpSpPr>
      <p:grpSpPr>
        <a:xfrm>
          <a:off x="0" y="0"/>
          <a:ext cx="0" cy="0"/>
          <a:chOff x="0" y="0"/>
          <a:chExt cx="0" cy="0"/>
        </a:xfrm>
      </p:grpSpPr>
      <p:sp>
        <p:nvSpPr>
          <p:cNvPr id="37" name="标题 1"/>
          <p:cNvSpPr>
            <a:spLocks noGrp="1"/>
          </p:cNvSpPr>
          <p:nvPr>
            <p:ph type="ctrTitle" hasCustomPrompt="1"/>
          </p:nvPr>
        </p:nvSpPr>
        <p:spPr>
          <a:xfrm>
            <a:off x="1157605" y="1861820"/>
            <a:ext cx="9876790" cy="1758950"/>
          </a:xfrm>
        </p:spPr>
        <p:txBody>
          <a:bodyPr anchor="t">
            <a:noAutofit/>
          </a:bodyPr>
          <a:lstStyle>
            <a:lvl1pPr algn="ctr">
              <a:lnSpc>
                <a:spcPct val="100000"/>
              </a:lnSpc>
              <a:defRPr sz="6000" b="1" i="0">
                <a:solidFill>
                  <a:schemeClr val="bg1"/>
                </a:solidFill>
                <a:latin typeface="+mj-ea"/>
                <a:ea typeface="+mj-ea"/>
              </a:defRPr>
            </a:lvl1pPr>
          </a:lstStyle>
          <a:p>
            <a:r>
              <a:rPr kumimoji="1" lang="zh-CN" altLang="en-US" dirty="0"/>
              <a:t>单击此处编辑作品名称</a:t>
            </a:r>
          </a:p>
        </p:txBody>
      </p:sp>
      <p:sp>
        <p:nvSpPr>
          <p:cNvPr id="38" name="日期占位符 3"/>
          <p:cNvSpPr>
            <a:spLocks noGrp="1"/>
          </p:cNvSpPr>
          <p:nvPr>
            <p:ph type="dt" sz="half" idx="10"/>
          </p:nvPr>
        </p:nvSpPr>
        <p:spPr>
          <a:xfrm>
            <a:off x="838200" y="6356350"/>
            <a:ext cx="2743200" cy="365125"/>
          </a:xfrm>
        </p:spPr>
        <p:txBody>
          <a:bodyPr/>
          <a:lstStyle/>
          <a:p>
            <a:fld id="{DBA00916-396A-A444-B6A6-572F44C7530F}" type="datetimeFigureOut">
              <a:rPr kumimoji="1" lang="zh-CN" altLang="en-US" smtClean="0"/>
              <a:t>2024/10/12</a:t>
            </a:fld>
            <a:endParaRPr kumimoji="1" lang="zh-CN" altLang="en-US"/>
          </a:p>
        </p:txBody>
      </p:sp>
      <p:sp>
        <p:nvSpPr>
          <p:cNvPr id="39" name="页脚占位符 4"/>
          <p:cNvSpPr>
            <a:spLocks noGrp="1"/>
          </p:cNvSpPr>
          <p:nvPr>
            <p:ph type="ftr" sz="quarter" idx="11"/>
          </p:nvPr>
        </p:nvSpPr>
        <p:spPr>
          <a:xfrm>
            <a:off x="4038600" y="6356350"/>
            <a:ext cx="4114800" cy="365125"/>
          </a:xfrm>
        </p:spPr>
        <p:txBody>
          <a:bodyPr/>
          <a:lstStyle/>
          <a:p>
            <a:endParaRPr kumimoji="1" lang="zh-CN" altLang="en-US"/>
          </a:p>
        </p:txBody>
      </p:sp>
      <p:sp>
        <p:nvSpPr>
          <p:cNvPr id="40" name="灯片编号占位符 5"/>
          <p:cNvSpPr>
            <a:spLocks noGrp="1"/>
          </p:cNvSpPr>
          <p:nvPr>
            <p:ph type="sldNum" sz="quarter" idx="12"/>
          </p:nvPr>
        </p:nvSpPr>
        <p:spPr>
          <a:xfrm>
            <a:off x="8610600" y="6356350"/>
            <a:ext cx="2743200" cy="365125"/>
          </a:xfrm>
        </p:spPr>
        <p:txBody>
          <a:bodyPr/>
          <a:lstStyle/>
          <a:p>
            <a:fld id="{F0B36D65-86F8-1345-A972-51E3FE9D2458}" type="slidenum">
              <a:rPr kumimoji="1" lang="zh-CN" altLang="en-US" smtClean="0"/>
              <a:t>‹#›</a:t>
            </a:fld>
            <a:endParaRPr kumimoji="1" lang="zh-CN" altLang="en-US"/>
          </a:p>
        </p:txBody>
      </p:sp>
      <p:sp>
        <p:nvSpPr>
          <p:cNvPr id="3" name="文本占位符 9"/>
          <p:cNvSpPr>
            <a:spLocks noGrp="1"/>
          </p:cNvSpPr>
          <p:nvPr>
            <p:ph type="body" sz="quarter" idx="13" hasCustomPrompt="1"/>
          </p:nvPr>
        </p:nvSpPr>
        <p:spPr>
          <a:xfrm>
            <a:off x="5099050" y="391541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编辑单位</a:t>
            </a:r>
            <a:r>
              <a:rPr kumimoji="1" lang="en-US" altLang="zh-CN" dirty="0"/>
              <a:t>/</a:t>
            </a:r>
            <a:r>
              <a:rPr kumimoji="1" lang="zh-CN" altLang="en-US" dirty="0"/>
              <a:t>高校名称（没有填无）</a:t>
            </a:r>
          </a:p>
        </p:txBody>
      </p:sp>
      <p:sp>
        <p:nvSpPr>
          <p:cNvPr id="4" name="文本占位符 9"/>
          <p:cNvSpPr>
            <a:spLocks noGrp="1"/>
          </p:cNvSpPr>
          <p:nvPr>
            <p:ph type="body" sz="quarter" idx="14" hasCustomPrompt="1"/>
          </p:nvPr>
        </p:nvSpPr>
        <p:spPr>
          <a:xfrm>
            <a:off x="5099050" y="427799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编辑队伍名称</a:t>
            </a:r>
          </a:p>
        </p:txBody>
      </p:sp>
      <p:sp>
        <p:nvSpPr>
          <p:cNvPr id="5" name="文本占位符 9"/>
          <p:cNvSpPr>
            <a:spLocks noGrp="1"/>
          </p:cNvSpPr>
          <p:nvPr>
            <p:ph type="body" sz="quarter" idx="15" hasCustomPrompt="1"/>
          </p:nvPr>
        </p:nvSpPr>
        <p:spPr>
          <a:xfrm>
            <a:off x="5099050" y="464058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编辑队员名称</a:t>
            </a:r>
          </a:p>
        </p:txBody>
      </p:sp>
      <p:sp>
        <p:nvSpPr>
          <p:cNvPr id="6" name="文本占位符 9"/>
          <p:cNvSpPr>
            <a:spLocks noGrp="1"/>
          </p:cNvSpPr>
          <p:nvPr>
            <p:ph type="body" sz="quarter" idx="18" hasCustomPrompt="1"/>
          </p:nvPr>
        </p:nvSpPr>
        <p:spPr>
          <a:xfrm>
            <a:off x="5099050" y="500380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编辑老师名称（没有填无）</a:t>
            </a:r>
          </a:p>
        </p:txBody>
      </p:sp>
      <p:sp>
        <p:nvSpPr>
          <p:cNvPr id="7" name="文本占位符 9"/>
          <p:cNvSpPr>
            <a:spLocks noGrp="1"/>
          </p:cNvSpPr>
          <p:nvPr>
            <p:ph type="body" sz="quarter" idx="20" hasCustomPrompt="1"/>
          </p:nvPr>
        </p:nvSpPr>
        <p:spPr>
          <a:xfrm>
            <a:off x="5099050" y="536765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编辑完成日期</a:t>
            </a:r>
          </a:p>
        </p:txBody>
      </p:sp>
      <p:sp>
        <p:nvSpPr>
          <p:cNvPr id="8" name="文本占位符 9"/>
          <p:cNvSpPr>
            <a:spLocks noGrp="1"/>
          </p:cNvSpPr>
          <p:nvPr>
            <p:ph type="body" sz="quarter" idx="21" hasCustomPrompt="1"/>
          </p:nvPr>
        </p:nvSpPr>
        <p:spPr>
          <a:xfrm>
            <a:off x="3937218" y="391516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组织名称：</a:t>
            </a:r>
          </a:p>
        </p:txBody>
      </p:sp>
      <p:sp>
        <p:nvSpPr>
          <p:cNvPr id="9" name="文本占位符 9"/>
          <p:cNvSpPr>
            <a:spLocks noGrp="1"/>
          </p:cNvSpPr>
          <p:nvPr>
            <p:ph type="body" sz="quarter" idx="22" hasCustomPrompt="1"/>
          </p:nvPr>
        </p:nvSpPr>
        <p:spPr>
          <a:xfrm>
            <a:off x="3937218" y="427807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参赛团队：</a:t>
            </a:r>
          </a:p>
        </p:txBody>
      </p:sp>
      <p:sp>
        <p:nvSpPr>
          <p:cNvPr id="10" name="文本占位符 9"/>
          <p:cNvSpPr>
            <a:spLocks noGrp="1"/>
          </p:cNvSpPr>
          <p:nvPr>
            <p:ph type="body" sz="quarter" idx="23" hasCustomPrompt="1"/>
          </p:nvPr>
        </p:nvSpPr>
        <p:spPr>
          <a:xfrm>
            <a:off x="3937218" y="4640427"/>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团队成员：</a:t>
            </a:r>
          </a:p>
        </p:txBody>
      </p:sp>
      <p:sp>
        <p:nvSpPr>
          <p:cNvPr id="53" name="文本占位符 9"/>
          <p:cNvSpPr>
            <a:spLocks noGrp="1"/>
          </p:cNvSpPr>
          <p:nvPr>
            <p:ph type="body" sz="quarter" idx="24" hasCustomPrompt="1"/>
          </p:nvPr>
        </p:nvSpPr>
        <p:spPr>
          <a:xfrm>
            <a:off x="3937218" y="5004051"/>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指导老师：</a:t>
            </a:r>
          </a:p>
        </p:txBody>
      </p:sp>
      <p:sp>
        <p:nvSpPr>
          <p:cNvPr id="54" name="文本占位符 9"/>
          <p:cNvSpPr>
            <a:spLocks noGrp="1"/>
          </p:cNvSpPr>
          <p:nvPr>
            <p:ph type="body" sz="quarter" idx="25" hasCustomPrompt="1"/>
          </p:nvPr>
        </p:nvSpPr>
        <p:spPr>
          <a:xfrm>
            <a:off x="3937218" y="5367675"/>
            <a:ext cx="1161805" cy="290371"/>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完成日期：</a:t>
            </a:r>
          </a:p>
        </p:txBody>
      </p:sp>
      <p:grpSp>
        <p:nvGrpSpPr>
          <p:cNvPr id="11" name="组合 10"/>
          <p:cNvGrpSpPr/>
          <p:nvPr userDrawn="1"/>
        </p:nvGrpSpPr>
        <p:grpSpPr>
          <a:xfrm>
            <a:off x="561975" y="290195"/>
            <a:ext cx="11199495" cy="872490"/>
            <a:chOff x="885" y="457"/>
            <a:chExt cx="17637" cy="1374"/>
          </a:xfrm>
        </p:grpSpPr>
        <p:pic>
          <p:nvPicPr>
            <p:cNvPr id="12" name="图片 11" descr="赛题"/>
            <p:cNvPicPr>
              <a:picLocks noChangeAspect="1"/>
            </p:cNvPicPr>
            <p:nvPr userDrawn="1">
              <p:custDataLst>
                <p:tags r:id="rId1"/>
              </p:custDataLst>
            </p:nvPr>
          </p:nvPicPr>
          <p:blipFill>
            <a:blip r:embed="rId5"/>
            <a:srcRect b="24865"/>
            <a:stretch>
              <a:fillRect/>
            </a:stretch>
          </p:blipFill>
          <p:spPr>
            <a:xfrm>
              <a:off x="885" y="758"/>
              <a:ext cx="4711" cy="884"/>
            </a:xfrm>
            <a:prstGeom prst="rect">
              <a:avLst/>
            </a:prstGeom>
          </p:spPr>
        </p:pic>
        <p:pic>
          <p:nvPicPr>
            <p:cNvPr id="14" name="图片 13" descr="操作系统开源创新大赛-logo@2x"/>
            <p:cNvPicPr>
              <a:picLocks noChangeAspect="1"/>
            </p:cNvPicPr>
            <p:nvPr userDrawn="1">
              <p:custDataLst>
                <p:tags r:id="rId2"/>
              </p:custDataLst>
            </p:nvPr>
          </p:nvPicPr>
          <p:blipFill>
            <a:blip r:embed="rId6"/>
            <a:stretch>
              <a:fillRect/>
            </a:stretch>
          </p:blipFill>
          <p:spPr>
            <a:xfrm>
              <a:off x="14742" y="457"/>
              <a:ext cx="3780" cy="137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2.2 UI</a:t>
            </a:r>
            <a:r>
              <a:rPr lang="zh-CN" altLang="en-US" dirty="0"/>
              <a:t>亮点</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15"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03</a:t>
            </a:r>
          </a:p>
        </p:txBody>
      </p:sp>
      <p:sp>
        <p:nvSpPr>
          <p:cNvPr id="16"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技术难点</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3" name="图片 2"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3.1 </a:t>
            </a:r>
            <a:r>
              <a:rPr lang="zh-CN" altLang="en-US" dirty="0"/>
              <a:t>技术栈与调用库</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3.2 </a:t>
            </a:r>
            <a:r>
              <a:rPr lang="zh-CN" altLang="en-US" dirty="0"/>
              <a:t>软件功能框架（用例图等）</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15"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04</a:t>
            </a:r>
          </a:p>
        </p:txBody>
      </p:sp>
      <p:sp>
        <p:nvSpPr>
          <p:cNvPr id="16"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项目测试</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3" name="图片 2"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4.1 </a:t>
            </a:r>
            <a:r>
              <a:rPr lang="zh-CN" altLang="en-US" dirty="0"/>
              <a:t>项目测试结果说明</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15"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05</a:t>
            </a:r>
          </a:p>
        </p:txBody>
      </p:sp>
      <p:sp>
        <p:nvSpPr>
          <p:cNvPr id="16"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作品演示</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6" name="图片 5"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6" name="媒体占位符 5"/>
          <p:cNvSpPr>
            <a:spLocks noGrp="1"/>
          </p:cNvSpPr>
          <p:nvPr>
            <p:ph type="media" sz="quarter" idx="15"/>
          </p:nvPr>
        </p:nvSpPr>
        <p:spPr>
          <a:xfrm>
            <a:off x="529218" y="1419861"/>
            <a:ext cx="11133563" cy="4648052"/>
          </a:xfrm>
        </p:spPr>
        <p:txBody>
          <a:bodyPr/>
          <a:lstStyle>
            <a:lvl1pPr>
              <a:defRPr b="0" i="0">
                <a:solidFill>
                  <a:srgbClr val="090509"/>
                </a:solidFill>
                <a:latin typeface="+mn-ea"/>
                <a:ea typeface="+mn-ea"/>
              </a:defRPr>
            </a:lvl1pPr>
          </a:lstStyle>
          <a:p>
            <a:endParaRPr kumimoji="1" lang="zh-CN" altLang="en-US"/>
          </a:p>
        </p:txBody>
      </p:sp>
      <p:sp>
        <p:nvSpPr>
          <p:cNvPr id="8"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9" name="图片 8"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5.1 </a:t>
            </a:r>
            <a:r>
              <a:rPr lang="zh-CN" altLang="en-US" dirty="0"/>
              <a:t>作品演示播放</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rotWithShape="1">
          <a:blip r:embed="rId15"/>
          <a:stretch>
            <a:fillRect/>
          </a:stretch>
        </a:blipFill>
        <a:effectLst/>
      </p:bgPr>
    </p:bg>
    <p:spTree>
      <p:nvGrpSpPr>
        <p:cNvPr id="1" name=""/>
        <p:cNvGrpSpPr/>
        <p:nvPr/>
      </p:nvGrpSpPr>
      <p:grpSpPr>
        <a:xfrm>
          <a:off x="0" y="0"/>
          <a:ext cx="0" cy="0"/>
          <a:chOff x="0" y="0"/>
          <a:chExt cx="0" cy="0"/>
        </a:xfrm>
      </p:grpSpPr>
      <p:sp>
        <p:nvSpPr>
          <p:cNvPr id="41" name="日期占位符 3"/>
          <p:cNvSpPr>
            <a:spLocks noGrp="1"/>
          </p:cNvSpPr>
          <p:nvPr>
            <p:ph type="dt" sz="half" idx="10"/>
          </p:nvPr>
        </p:nvSpPr>
        <p:spPr>
          <a:xfrm>
            <a:off x="838200" y="6356350"/>
            <a:ext cx="2743200" cy="365125"/>
          </a:xfrm>
        </p:spPr>
        <p:txBody>
          <a:bodyPr/>
          <a:lstStyle/>
          <a:p>
            <a:fld id="{DBA00916-396A-A444-B6A6-572F44C7530F}" type="datetimeFigureOut">
              <a:rPr kumimoji="1" lang="zh-CN" altLang="en-US" smtClean="0"/>
              <a:t>2024/10/12</a:t>
            </a:fld>
            <a:endParaRPr kumimoji="1" lang="zh-CN" altLang="en-US"/>
          </a:p>
        </p:txBody>
      </p:sp>
      <p:sp>
        <p:nvSpPr>
          <p:cNvPr id="42" name="页脚占位符 4"/>
          <p:cNvSpPr>
            <a:spLocks noGrp="1"/>
          </p:cNvSpPr>
          <p:nvPr>
            <p:ph type="ftr" sz="quarter" idx="11"/>
          </p:nvPr>
        </p:nvSpPr>
        <p:spPr>
          <a:xfrm>
            <a:off x="4038600" y="6356350"/>
            <a:ext cx="4114800" cy="365125"/>
          </a:xfrm>
        </p:spPr>
        <p:txBody>
          <a:bodyPr/>
          <a:lstStyle/>
          <a:p>
            <a:endParaRPr kumimoji="1" lang="zh-CN" altLang="en-US"/>
          </a:p>
        </p:txBody>
      </p:sp>
      <p:sp>
        <p:nvSpPr>
          <p:cNvPr id="43" name="灯片编号占位符 5"/>
          <p:cNvSpPr>
            <a:spLocks noGrp="1"/>
          </p:cNvSpPr>
          <p:nvPr>
            <p:ph type="sldNum" sz="quarter" idx="12"/>
          </p:nvPr>
        </p:nvSpPr>
        <p:spPr>
          <a:xfrm>
            <a:off x="8610600" y="6356350"/>
            <a:ext cx="2743200" cy="365125"/>
          </a:xfrm>
        </p:spPr>
        <p:txBody>
          <a:bodyPr/>
          <a:lstStyle/>
          <a:p>
            <a:fld id="{F0B36D65-86F8-1345-A972-51E3FE9D2458}" type="slidenum">
              <a:rPr kumimoji="1" lang="zh-CN" altLang="en-US" smtClean="0"/>
              <a:t>‹#›</a:t>
            </a:fld>
            <a:endParaRPr kumimoji="1" lang="zh-CN" altLang="en-US"/>
          </a:p>
        </p:txBody>
      </p:sp>
      <p:sp>
        <p:nvSpPr>
          <p:cNvPr id="37" name="标题 1"/>
          <p:cNvSpPr>
            <a:spLocks noGrp="1"/>
          </p:cNvSpPr>
          <p:nvPr>
            <p:ph type="ctrTitle" hasCustomPrompt="1"/>
            <p:custDataLst>
              <p:tags r:id="rId1"/>
            </p:custDataLst>
          </p:nvPr>
        </p:nvSpPr>
        <p:spPr>
          <a:xfrm>
            <a:off x="1157605" y="1861820"/>
            <a:ext cx="9876790" cy="1758950"/>
          </a:xfrm>
        </p:spPr>
        <p:txBody>
          <a:bodyPr anchor="t">
            <a:noAutofit/>
          </a:bodyPr>
          <a:lstStyle>
            <a:lvl1pPr algn="ctr">
              <a:lnSpc>
                <a:spcPct val="100000"/>
              </a:lnSpc>
              <a:defRPr sz="6000" b="1" i="0">
                <a:solidFill>
                  <a:schemeClr val="bg1"/>
                </a:solidFill>
                <a:latin typeface="+mj-ea"/>
                <a:ea typeface="+mj-ea"/>
              </a:defRPr>
            </a:lvl1pPr>
          </a:lstStyle>
          <a:p>
            <a:r>
              <a:rPr kumimoji="1" lang="zh-CN" altLang="en-US" dirty="0"/>
              <a:t>单击此处编辑结束语</a:t>
            </a:r>
          </a:p>
        </p:txBody>
      </p:sp>
      <p:sp>
        <p:nvSpPr>
          <p:cNvPr id="3" name="文本占位符 9"/>
          <p:cNvSpPr>
            <a:spLocks noGrp="1"/>
          </p:cNvSpPr>
          <p:nvPr>
            <p:ph type="body" sz="quarter" idx="13" hasCustomPrompt="1"/>
            <p:custDataLst>
              <p:tags r:id="rId2"/>
            </p:custDataLst>
          </p:nvPr>
        </p:nvSpPr>
        <p:spPr>
          <a:xfrm>
            <a:off x="5099050" y="391541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编辑单位</a:t>
            </a:r>
            <a:r>
              <a:rPr kumimoji="1" lang="en-US" altLang="zh-CN" dirty="0"/>
              <a:t>/</a:t>
            </a:r>
            <a:r>
              <a:rPr kumimoji="1" lang="zh-CN" altLang="en-US" dirty="0"/>
              <a:t>高校名称（没有填无）</a:t>
            </a:r>
          </a:p>
        </p:txBody>
      </p:sp>
      <p:sp>
        <p:nvSpPr>
          <p:cNvPr id="2" name="文本占位符 9"/>
          <p:cNvSpPr>
            <a:spLocks noGrp="1"/>
          </p:cNvSpPr>
          <p:nvPr>
            <p:ph type="body" sz="quarter" idx="14" hasCustomPrompt="1"/>
            <p:custDataLst>
              <p:tags r:id="rId3"/>
            </p:custDataLst>
          </p:nvPr>
        </p:nvSpPr>
        <p:spPr>
          <a:xfrm>
            <a:off x="5099050" y="427799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编辑队伍名称</a:t>
            </a:r>
          </a:p>
        </p:txBody>
      </p:sp>
      <p:sp>
        <p:nvSpPr>
          <p:cNvPr id="6" name="文本占位符 9"/>
          <p:cNvSpPr>
            <a:spLocks noGrp="1"/>
          </p:cNvSpPr>
          <p:nvPr>
            <p:ph type="body" sz="quarter" idx="15" hasCustomPrompt="1"/>
            <p:custDataLst>
              <p:tags r:id="rId4"/>
            </p:custDataLst>
          </p:nvPr>
        </p:nvSpPr>
        <p:spPr>
          <a:xfrm>
            <a:off x="5099050" y="464058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编辑队员名称</a:t>
            </a:r>
          </a:p>
        </p:txBody>
      </p:sp>
      <p:sp>
        <p:nvSpPr>
          <p:cNvPr id="7" name="文本占位符 9"/>
          <p:cNvSpPr>
            <a:spLocks noGrp="1"/>
          </p:cNvSpPr>
          <p:nvPr>
            <p:ph type="body" sz="quarter" idx="18" hasCustomPrompt="1"/>
            <p:custDataLst>
              <p:tags r:id="rId5"/>
            </p:custDataLst>
          </p:nvPr>
        </p:nvSpPr>
        <p:spPr>
          <a:xfrm>
            <a:off x="5099050" y="500380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编辑老师名称（没有填无）</a:t>
            </a:r>
          </a:p>
        </p:txBody>
      </p:sp>
      <p:sp>
        <p:nvSpPr>
          <p:cNvPr id="8" name="文本占位符 9"/>
          <p:cNvSpPr>
            <a:spLocks noGrp="1"/>
          </p:cNvSpPr>
          <p:nvPr>
            <p:ph type="body" sz="quarter" idx="20" hasCustomPrompt="1"/>
            <p:custDataLst>
              <p:tags r:id="rId6"/>
            </p:custDataLst>
          </p:nvPr>
        </p:nvSpPr>
        <p:spPr>
          <a:xfrm>
            <a:off x="5099050" y="536765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编辑完成日期</a:t>
            </a:r>
          </a:p>
        </p:txBody>
      </p:sp>
      <p:sp>
        <p:nvSpPr>
          <p:cNvPr id="9" name="文本占位符 9"/>
          <p:cNvSpPr>
            <a:spLocks noGrp="1"/>
          </p:cNvSpPr>
          <p:nvPr>
            <p:ph type="body" sz="quarter" idx="21" hasCustomPrompt="1"/>
            <p:custDataLst>
              <p:tags r:id="rId7"/>
            </p:custDataLst>
          </p:nvPr>
        </p:nvSpPr>
        <p:spPr>
          <a:xfrm>
            <a:off x="3937218" y="391516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组织名称：</a:t>
            </a:r>
          </a:p>
        </p:txBody>
      </p:sp>
      <p:sp>
        <p:nvSpPr>
          <p:cNvPr id="10" name="文本占位符 9"/>
          <p:cNvSpPr>
            <a:spLocks noGrp="1"/>
          </p:cNvSpPr>
          <p:nvPr>
            <p:ph type="body" sz="quarter" idx="22" hasCustomPrompt="1"/>
            <p:custDataLst>
              <p:tags r:id="rId8"/>
            </p:custDataLst>
          </p:nvPr>
        </p:nvSpPr>
        <p:spPr>
          <a:xfrm>
            <a:off x="3937218" y="427807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参赛团队：</a:t>
            </a:r>
          </a:p>
        </p:txBody>
      </p:sp>
      <p:sp>
        <p:nvSpPr>
          <p:cNvPr id="11" name="文本占位符 10"/>
          <p:cNvSpPr>
            <a:spLocks noGrp="1"/>
          </p:cNvSpPr>
          <p:nvPr>
            <p:ph type="body" sz="quarter" idx="23" hasCustomPrompt="1"/>
            <p:custDataLst>
              <p:tags r:id="rId9"/>
            </p:custDataLst>
          </p:nvPr>
        </p:nvSpPr>
        <p:spPr>
          <a:xfrm>
            <a:off x="3937218" y="4640427"/>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团队成员：</a:t>
            </a:r>
          </a:p>
        </p:txBody>
      </p:sp>
      <p:sp>
        <p:nvSpPr>
          <p:cNvPr id="12" name="文本占位符 9"/>
          <p:cNvSpPr>
            <a:spLocks noGrp="1"/>
          </p:cNvSpPr>
          <p:nvPr>
            <p:ph type="body" sz="quarter" idx="24" hasCustomPrompt="1"/>
            <p:custDataLst>
              <p:tags r:id="rId10"/>
            </p:custDataLst>
          </p:nvPr>
        </p:nvSpPr>
        <p:spPr>
          <a:xfrm>
            <a:off x="3937218" y="5004051"/>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指导老师：</a:t>
            </a:r>
          </a:p>
        </p:txBody>
      </p:sp>
      <p:sp>
        <p:nvSpPr>
          <p:cNvPr id="13" name="文本占位符 9"/>
          <p:cNvSpPr>
            <a:spLocks noGrp="1"/>
          </p:cNvSpPr>
          <p:nvPr>
            <p:ph type="body" sz="quarter" idx="25" hasCustomPrompt="1"/>
            <p:custDataLst>
              <p:tags r:id="rId11"/>
            </p:custDataLst>
          </p:nvPr>
        </p:nvSpPr>
        <p:spPr>
          <a:xfrm>
            <a:off x="3937218" y="5367675"/>
            <a:ext cx="1161805" cy="290371"/>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完成日期：</a:t>
            </a:r>
          </a:p>
        </p:txBody>
      </p:sp>
      <p:grpSp>
        <p:nvGrpSpPr>
          <p:cNvPr id="5" name="组合 4"/>
          <p:cNvGrpSpPr/>
          <p:nvPr userDrawn="1"/>
        </p:nvGrpSpPr>
        <p:grpSpPr>
          <a:xfrm>
            <a:off x="561975" y="290195"/>
            <a:ext cx="11199495" cy="872490"/>
            <a:chOff x="885" y="457"/>
            <a:chExt cx="17637" cy="1374"/>
          </a:xfrm>
        </p:grpSpPr>
        <p:pic>
          <p:nvPicPr>
            <p:cNvPr id="14" name="图片 13" descr="赛题"/>
            <p:cNvPicPr>
              <a:picLocks noChangeAspect="1"/>
            </p:cNvPicPr>
            <p:nvPr userDrawn="1">
              <p:custDataLst>
                <p:tags r:id="rId12"/>
              </p:custDataLst>
            </p:nvPr>
          </p:nvPicPr>
          <p:blipFill>
            <a:blip r:embed="rId16"/>
            <a:srcRect b="24865"/>
            <a:stretch>
              <a:fillRect/>
            </a:stretch>
          </p:blipFill>
          <p:spPr>
            <a:xfrm>
              <a:off x="885" y="758"/>
              <a:ext cx="4711" cy="884"/>
            </a:xfrm>
            <a:prstGeom prst="rect">
              <a:avLst/>
            </a:prstGeom>
          </p:spPr>
        </p:pic>
        <p:pic>
          <p:nvPicPr>
            <p:cNvPr id="15" name="图片 14" descr="操作系统开源创新大赛-logo@2x"/>
            <p:cNvPicPr>
              <a:picLocks noChangeAspect="1"/>
            </p:cNvPicPr>
            <p:nvPr userDrawn="1">
              <p:custDataLst>
                <p:tags r:id="rId13"/>
              </p:custDataLst>
            </p:nvPr>
          </p:nvPicPr>
          <p:blipFill>
            <a:blip r:embed="rId17"/>
            <a:stretch>
              <a:fillRect/>
            </a:stretch>
          </p:blipFill>
          <p:spPr>
            <a:xfrm>
              <a:off x="14742" y="457"/>
              <a:ext cx="3780" cy="1375"/>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grpSp>
        <p:nvGrpSpPr>
          <p:cNvPr id="105" name="组合 104"/>
          <p:cNvGrpSpPr/>
          <p:nvPr userDrawn="1"/>
        </p:nvGrpSpPr>
        <p:grpSpPr>
          <a:xfrm>
            <a:off x="364475" y="2361991"/>
            <a:ext cx="4978706" cy="1729076"/>
            <a:chOff x="342441" y="2221843"/>
            <a:chExt cx="4978706" cy="1729076"/>
          </a:xfrm>
        </p:grpSpPr>
        <p:sp>
          <p:nvSpPr>
            <p:cNvPr id="107" name="标题 1"/>
            <p:cNvSpPr txBox="1"/>
            <p:nvPr userDrawn="1">
              <p:custDataLst>
                <p:tags r:id="rId5"/>
              </p:custDataLst>
            </p:nvPr>
          </p:nvSpPr>
          <p:spPr>
            <a:xfrm>
              <a:off x="1168706" y="3243360"/>
              <a:ext cx="3326176" cy="7075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kern="1200">
                  <a:solidFill>
                    <a:schemeClr val="tx2">
                      <a:lumMod val="50000"/>
                    </a:schemeClr>
                  </a:solidFill>
                  <a:latin typeface="+mj-lt"/>
                  <a:ea typeface="+mj-ea"/>
                  <a:cs typeface="+mj-cs"/>
                </a:defRPr>
              </a:lvl1pPr>
            </a:lstStyle>
            <a:p>
              <a:r>
                <a:rPr kumimoji="1" lang="en-US" altLang="zh-CN" sz="4000" dirty="0">
                  <a:solidFill>
                    <a:schemeClr val="tx2">
                      <a:lumMod val="20000"/>
                      <a:lumOff val="80000"/>
                      <a:alpha val="30000"/>
                    </a:schemeClr>
                  </a:solidFill>
                </a:rPr>
                <a:t>CONTENTS</a:t>
              </a:r>
            </a:p>
          </p:txBody>
        </p:sp>
        <p:sp>
          <p:nvSpPr>
            <p:cNvPr id="112" name="标题 1"/>
            <p:cNvSpPr txBox="1"/>
            <p:nvPr userDrawn="1">
              <p:custDataLst>
                <p:tags r:id="rId6"/>
              </p:custDataLst>
            </p:nvPr>
          </p:nvSpPr>
          <p:spPr>
            <a:xfrm>
              <a:off x="342441" y="2221843"/>
              <a:ext cx="4978706" cy="102151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kern="1200">
                  <a:solidFill>
                    <a:schemeClr val="tx2">
                      <a:lumMod val="50000"/>
                    </a:schemeClr>
                  </a:solidFill>
                  <a:latin typeface="+mj-lt"/>
                  <a:ea typeface="+mj-ea"/>
                  <a:cs typeface="+mj-cs"/>
                </a:defRPr>
              </a:lvl1pPr>
            </a:lstStyle>
            <a:p>
              <a:r>
                <a:rPr kumimoji="1" lang="zh-CN" altLang="en-US" sz="6600" dirty="0">
                  <a:solidFill>
                    <a:srgbClr val="080A12"/>
                  </a:solidFill>
                </a:rPr>
                <a:t>目录</a:t>
              </a:r>
            </a:p>
          </p:txBody>
        </p:sp>
      </p:grpSp>
      <p:grpSp>
        <p:nvGrpSpPr>
          <p:cNvPr id="139" name="组合 138"/>
          <p:cNvGrpSpPr/>
          <p:nvPr userDrawn="1"/>
        </p:nvGrpSpPr>
        <p:grpSpPr>
          <a:xfrm>
            <a:off x="330200" y="2410460"/>
            <a:ext cx="11532870" cy="2037715"/>
            <a:chOff x="458" y="4120"/>
            <a:chExt cx="18162" cy="3209"/>
          </a:xfrm>
        </p:grpSpPr>
        <p:sp>
          <p:nvSpPr>
            <p:cNvPr id="136" name="- UKYLINOS -"/>
            <p:cNvSpPr txBox="1"/>
            <p:nvPr userDrawn="1">
              <p:custDataLst>
                <p:tags r:id="rId3"/>
              </p:custDataLst>
            </p:nvPr>
          </p:nvSpPr>
          <p:spPr>
            <a:xfrm rot="16200000">
              <a:off x="-946" y="5523"/>
              <a:ext cx="3209" cy="402"/>
            </a:xfrm>
            <a:prstGeom prst="rect">
              <a:avLst/>
            </a:prstGeom>
            <a:ln w="12700">
              <a:miter lim="400000"/>
            </a:ln>
          </p:spPr>
          <p:txBody>
            <a:bodyPr wrap="square" lIns="50803" tIns="50803" rIns="50803" bIns="50803" anchor="ctr">
              <a:spAutoFit/>
            </a:bodyPr>
            <a:lstStyle>
              <a:lvl1pPr>
                <a:defRPr sz="1600" spc="400">
                  <a:solidFill>
                    <a:srgbClr val="323232"/>
                  </a:solidFill>
                </a:defRPr>
              </a:lvl1pPr>
            </a:lstStyle>
            <a:p>
              <a:pPr algn="dist"/>
              <a:r>
                <a:rPr sz="1000" dirty="0">
                  <a:latin typeface="+mn-lt"/>
                  <a:ea typeface="+mn-ea"/>
                  <a:cs typeface="Helvetica Neue Bold" panose="02000503000000020004" charset="0"/>
                  <a:sym typeface="+mn-ea"/>
                </a:rPr>
                <a:t>-</a:t>
              </a:r>
              <a:r>
                <a:rPr lang="en-US" sz="1000" dirty="0">
                  <a:latin typeface="+mn-lt"/>
                  <a:ea typeface="+mn-ea"/>
                  <a:cs typeface="Helvetica Neue Bold" panose="02000503000000020004" charset="0"/>
                  <a:sym typeface="+mn-ea"/>
                </a:rPr>
                <a:t>OPENKYLIN</a:t>
              </a:r>
              <a:r>
                <a:rPr sz="1000" dirty="0">
                  <a:latin typeface="+mn-lt"/>
                  <a:ea typeface="+mn-ea"/>
                  <a:cs typeface="Helvetica Neue Bold" panose="02000503000000020004" charset="0"/>
                  <a:sym typeface="+mn-ea"/>
                </a:rPr>
                <a:t>-</a:t>
              </a:r>
              <a:endParaRPr sz="1000" dirty="0">
                <a:latin typeface="+mn-lt"/>
                <a:ea typeface="+mn-ea"/>
              </a:endParaRPr>
            </a:p>
          </p:txBody>
        </p:sp>
        <p:sp>
          <p:nvSpPr>
            <p:cNvPr id="138" name="- UKYLINOS -"/>
            <p:cNvSpPr txBox="1"/>
            <p:nvPr userDrawn="1">
              <p:custDataLst>
                <p:tags r:id="rId4"/>
              </p:custDataLst>
            </p:nvPr>
          </p:nvSpPr>
          <p:spPr>
            <a:xfrm rot="16200000">
              <a:off x="16814" y="5523"/>
              <a:ext cx="3209" cy="402"/>
            </a:xfrm>
            <a:prstGeom prst="rect">
              <a:avLst/>
            </a:prstGeom>
            <a:ln w="12700">
              <a:miter lim="400000"/>
            </a:ln>
          </p:spPr>
          <p:txBody>
            <a:bodyPr wrap="square" lIns="50803" tIns="50803" rIns="50803" bIns="50803" anchor="ctr">
              <a:spAutoFit/>
            </a:bodyPr>
            <a:lstStyle>
              <a:lvl1pPr>
                <a:defRPr sz="1600" spc="400">
                  <a:solidFill>
                    <a:srgbClr val="323232"/>
                  </a:solidFill>
                </a:defRPr>
              </a:lvl1pPr>
            </a:lstStyle>
            <a:p>
              <a:pPr algn="dist"/>
              <a:r>
                <a:rPr sz="1000" dirty="0">
                  <a:latin typeface="+mn-lt"/>
                  <a:ea typeface="+mn-ea"/>
                  <a:cs typeface="Helvetica Neue Bold" panose="02000503000000020004" charset="0"/>
                  <a:sym typeface="+mn-ea"/>
                </a:rPr>
                <a:t>-</a:t>
              </a:r>
              <a:r>
                <a:rPr lang="en-US" sz="1000" dirty="0">
                  <a:latin typeface="+mn-lt"/>
                  <a:ea typeface="+mn-ea"/>
                  <a:cs typeface="Helvetica Neue Bold" panose="02000503000000020004" charset="0"/>
                  <a:sym typeface="+mn-ea"/>
                </a:rPr>
                <a:t>OPENKYLIN</a:t>
              </a:r>
              <a:r>
                <a:rPr sz="1000" dirty="0">
                  <a:latin typeface="+mn-lt"/>
                  <a:ea typeface="+mn-ea"/>
                  <a:cs typeface="Helvetica Neue Bold" panose="02000503000000020004" charset="0"/>
                  <a:sym typeface="+mn-ea"/>
                </a:rPr>
                <a:t>-</a:t>
              </a:r>
              <a:endParaRPr sz="1000" dirty="0">
                <a:latin typeface="+mn-lt"/>
                <a:ea typeface="+mn-ea"/>
              </a:endParaRPr>
            </a:p>
          </p:txBody>
        </p:sp>
      </p:grpSp>
      <p:grpSp>
        <p:nvGrpSpPr>
          <p:cNvPr id="6" name="组合 5"/>
          <p:cNvGrpSpPr/>
          <p:nvPr userDrawn="1"/>
        </p:nvGrpSpPr>
        <p:grpSpPr>
          <a:xfrm>
            <a:off x="504190" y="290195"/>
            <a:ext cx="11007725" cy="906780"/>
            <a:chOff x="794" y="457"/>
            <a:chExt cx="17335" cy="1428"/>
          </a:xfrm>
        </p:grpSpPr>
        <p:pic>
          <p:nvPicPr>
            <p:cNvPr id="7" name="图片 6" descr="/Users/mxy/Desktop/赛题-全黑.png赛题-全黑"/>
            <p:cNvPicPr>
              <a:picLocks noChangeAspect="1"/>
            </p:cNvPicPr>
            <p:nvPr userDrawn="1">
              <p:custDataLst>
                <p:tags r:id="rId1"/>
              </p:custDataLst>
            </p:nvPr>
          </p:nvPicPr>
          <p:blipFill>
            <a:blip r:embed="rId8"/>
            <a:srcRect l="-359" t="-1446" r="359" b="24894"/>
            <a:stretch>
              <a:fillRect/>
            </a:stretch>
          </p:blipFill>
          <p:spPr>
            <a:xfrm>
              <a:off x="13669" y="757"/>
              <a:ext cx="4461" cy="837"/>
            </a:xfrm>
            <a:prstGeom prst="rect">
              <a:avLst/>
            </a:prstGeom>
          </p:spPr>
        </p:pic>
        <p:pic>
          <p:nvPicPr>
            <p:cNvPr id="8" name="图片 7" descr="操作系统开源创新大赛-logo@2x"/>
            <p:cNvPicPr>
              <a:picLocks noChangeAspect="1"/>
            </p:cNvPicPr>
            <p:nvPr userDrawn="1">
              <p:custDataLst>
                <p:tags r:id="rId2"/>
              </p:custDataLst>
            </p:nvPr>
          </p:nvPicPr>
          <p:blipFill>
            <a:blip r:embed="rId9"/>
            <a:stretch>
              <a:fillRect/>
            </a:stretch>
          </p:blipFill>
          <p:spPr>
            <a:xfrm>
              <a:off x="794" y="457"/>
              <a:ext cx="3925" cy="1428"/>
            </a:xfrm>
            <a:prstGeom prst="rect">
              <a:avLst/>
            </a:pr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28" name="标题 1"/>
          <p:cNvSpPr txBox="1"/>
          <p:nvPr userDrawn="1"/>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01</a:t>
            </a:r>
          </a:p>
        </p:txBody>
      </p:sp>
      <p:sp>
        <p:nvSpPr>
          <p:cNvPr id="29" name="文本占位符 17"/>
          <p:cNvSpPr>
            <a:spLocks noGrp="1"/>
          </p:cNvSpPr>
          <p:nvPr>
            <p:ph type="body" sz="quarter" idx="13" hasCustomPrompt="1"/>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项目介绍</a:t>
            </a:r>
          </a:p>
        </p:txBody>
      </p:sp>
      <p:sp>
        <p:nvSpPr>
          <p:cNvPr id="42" name="文本占位符 41"/>
          <p:cNvSpPr>
            <a:spLocks noGrp="1"/>
          </p:cNvSpPr>
          <p:nvPr>
            <p:ph type="body" sz="quarter" idx="14" hasCustomPrompt="1"/>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1"/>
              </p:custDataLst>
            </p:nvPr>
          </p:nvPicPr>
          <p:blipFill>
            <a:blip r:embed="rId5"/>
            <a:srcRect b="24865"/>
            <a:stretch>
              <a:fillRect/>
            </a:stretch>
          </p:blipFill>
          <p:spPr>
            <a:xfrm>
              <a:off x="885" y="758"/>
              <a:ext cx="4711" cy="884"/>
            </a:xfrm>
            <a:prstGeom prst="rect">
              <a:avLst/>
            </a:prstGeom>
          </p:spPr>
        </p:pic>
        <p:pic>
          <p:nvPicPr>
            <p:cNvPr id="6" name="图片 5" descr="操作系统开源创新大赛-logo@2x"/>
            <p:cNvPicPr>
              <a:picLocks noChangeAspect="1"/>
            </p:cNvPicPr>
            <p:nvPr userDrawn="1">
              <p:custDataLst>
                <p:tags r:id="rId2"/>
              </p:custDataLst>
            </p:nvPr>
          </p:nvPicPr>
          <p:blipFill>
            <a:blip r:embed="rId6"/>
            <a:stretch>
              <a:fillRect/>
            </a:stretch>
          </p:blipFill>
          <p:spPr>
            <a:xfrm>
              <a:off x="14742" y="457"/>
              <a:ext cx="3780" cy="1375"/>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25"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7" name="图片 6"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defRPr>
            </a:lvl1pPr>
          </a:lstStyle>
          <a:p>
            <a:r>
              <a:rPr lang="en-US" altLang="zh-CN" dirty="0"/>
              <a:t>1.1 </a:t>
            </a:r>
            <a:r>
              <a:rPr lang="zh-CN" altLang="en-US" dirty="0"/>
              <a:t>设计背景</a:t>
            </a:r>
          </a:p>
        </p:txBody>
      </p:sp>
      <p:sp>
        <p:nvSpPr>
          <p:cNvPr id="8" name="任意多边形 7"/>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1.2 </a:t>
            </a:r>
            <a:r>
              <a:rPr lang="zh-CN" altLang="en-US" dirty="0"/>
              <a:t>设计目标</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1.3 </a:t>
            </a:r>
            <a:r>
              <a:rPr lang="zh-CN" altLang="en-US" dirty="0"/>
              <a:t>较同类产品的优势</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1.4 </a:t>
            </a:r>
            <a:r>
              <a:rPr lang="zh-CN" altLang="en-US" dirty="0"/>
              <a:t>作品原创性情况说明</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14"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02</a:t>
            </a:r>
          </a:p>
        </p:txBody>
      </p:sp>
      <p:sp>
        <p:nvSpPr>
          <p:cNvPr id="15"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项目亮点</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6" name="图片 5"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7" name="图片 6"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2.1 </a:t>
            </a:r>
            <a:r>
              <a:rPr lang="zh-CN" altLang="en-US" dirty="0"/>
              <a:t>功能亮点</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B36D65-86F8-1345-A972-51E3FE9D245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3" Type="http://schemas.openxmlformats.org/officeDocument/2006/relationships/tags" Target="../tags/tag87.xml"/><Relationship Id="rId21" Type="http://schemas.openxmlformats.org/officeDocument/2006/relationships/slideLayout" Target="../slideLayouts/slideLayout2.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tags" Target="../tags/tag104.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19" Type="http://schemas.openxmlformats.org/officeDocument/2006/relationships/tags" Target="../tags/tag103.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43"/>
          <p:cNvSpPr>
            <a:spLocks noGrp="1"/>
          </p:cNvSpPr>
          <p:nvPr>
            <p:ph type="ctrTitle"/>
          </p:nvPr>
        </p:nvSpPr>
        <p:spPr>
          <a:xfrm>
            <a:off x="726887" y="1751330"/>
            <a:ext cx="10579823" cy="1758950"/>
          </a:xfrm>
        </p:spPr>
        <p:txBody>
          <a:bodyPr/>
          <a:lstStyle/>
          <a:p>
            <a:r>
              <a:rPr lang="en-US" altLang="zh-CN" sz="2800" dirty="0" err="1">
                <a:latin typeface="微软雅黑" panose="020B0503020204020204" pitchFamily="34" charset="-122"/>
                <a:ea typeface="微软雅黑" panose="020B0503020204020204" pitchFamily="34" charset="-122"/>
                <a:cs typeface="Times New Roman" panose="02020603050405020304" pitchFamily="18" charset="0"/>
              </a:rPr>
              <a:t>DeviceShare</a:t>
            </a:r>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cs typeface="Times New Roman" panose="02020603050405020304" pitchFamily="18" charset="0"/>
              </a:rPr>
              <a:t>openKylin</a:t>
            </a:r>
            <a:r>
              <a:rPr lang="zh-CN" altLang="en-US" sz="2800" dirty="0">
                <a:latin typeface="微软雅黑" panose="020B0503020204020204" pitchFamily="34" charset="-122"/>
                <a:ea typeface="微软雅黑" panose="020B0503020204020204" pitchFamily="34" charset="-122"/>
              </a:rPr>
              <a:t>的</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Hid-Input</a:t>
            </a:r>
            <a:r>
              <a:rPr lang="zh-CN" altLang="en-US" sz="2800" dirty="0">
                <a:latin typeface="微软雅黑" panose="020B0503020204020204" pitchFamily="34" charset="-122"/>
                <a:ea typeface="微软雅黑" panose="020B0503020204020204" pitchFamily="34" charset="-122"/>
              </a:rPr>
              <a:t>设备共享协议</a:t>
            </a:r>
          </a:p>
        </p:txBody>
      </p:sp>
      <p:sp>
        <p:nvSpPr>
          <p:cNvPr id="45" name="文本占位符 44"/>
          <p:cNvSpPr>
            <a:spLocks noGrp="1"/>
          </p:cNvSpPr>
          <p:nvPr>
            <p:ph type="body" sz="quarter" idx="13"/>
          </p:nvPr>
        </p:nvSpPr>
        <p:spPr>
          <a:xfrm>
            <a:off x="5508954" y="3915169"/>
            <a:ext cx="3398520" cy="290195"/>
          </a:xfrm>
        </p:spPr>
        <p:txBody>
          <a:bodyPr/>
          <a:lstStyle/>
          <a:p>
            <a:r>
              <a:rPr lang="zh-CN" altLang="en-US" dirty="0">
                <a:latin typeface="微软雅黑" panose="020B0503020204020204" pitchFamily="34" charset="-122"/>
                <a:ea typeface="微软雅黑" panose="020B0503020204020204" pitchFamily="34" charset="-122"/>
              </a:rPr>
              <a:t>电子科技大学</a:t>
            </a:r>
          </a:p>
        </p:txBody>
      </p:sp>
      <p:sp>
        <p:nvSpPr>
          <p:cNvPr id="46" name="文本占位符 45"/>
          <p:cNvSpPr>
            <a:spLocks noGrp="1"/>
          </p:cNvSpPr>
          <p:nvPr>
            <p:ph type="body" sz="quarter" idx="14"/>
          </p:nvPr>
        </p:nvSpPr>
        <p:spPr>
          <a:xfrm>
            <a:off x="5508954" y="4277754"/>
            <a:ext cx="3398520" cy="290195"/>
          </a:xfrm>
        </p:spPr>
        <p:txBody>
          <a:bodyPr/>
          <a:lstStyle/>
          <a:p>
            <a:r>
              <a:rPr lang="en-US" altLang="zh-CN" dirty="0" err="1">
                <a:latin typeface="微软雅黑" panose="020B0503020204020204" pitchFamily="34" charset="-122"/>
                <a:ea typeface="微软雅黑" panose="020B0503020204020204" pitchFamily="34" charset="-122"/>
              </a:rPr>
              <a:t>MobiNetS</a:t>
            </a:r>
            <a:endParaRPr lang="zh-CN" altLang="en-US" dirty="0">
              <a:latin typeface="微软雅黑" panose="020B0503020204020204" pitchFamily="34" charset="-122"/>
              <a:ea typeface="微软雅黑" panose="020B0503020204020204" pitchFamily="34" charset="-122"/>
            </a:endParaRPr>
          </a:p>
        </p:txBody>
      </p:sp>
      <p:sp>
        <p:nvSpPr>
          <p:cNvPr id="47" name="文本占位符 46"/>
          <p:cNvSpPr>
            <a:spLocks noGrp="1"/>
          </p:cNvSpPr>
          <p:nvPr>
            <p:ph type="body" sz="quarter" idx="15"/>
          </p:nvPr>
        </p:nvSpPr>
        <p:spPr>
          <a:xfrm>
            <a:off x="5508954" y="4640339"/>
            <a:ext cx="3398520" cy="290195"/>
          </a:xfrm>
        </p:spPr>
        <p:txBody>
          <a:bodyPr/>
          <a:lstStyle/>
          <a:p>
            <a:r>
              <a:rPr lang="zh-CN" altLang="en-US" dirty="0">
                <a:latin typeface="微软雅黑" panose="020B0503020204020204" pitchFamily="34" charset="-122"/>
                <a:ea typeface="微软雅黑" panose="020B0503020204020204" pitchFamily="34" charset="-122"/>
              </a:rPr>
              <a:t>马浩天 李嘉诚 王振华</a:t>
            </a:r>
          </a:p>
        </p:txBody>
      </p:sp>
      <p:sp>
        <p:nvSpPr>
          <p:cNvPr id="48" name="文本占位符 47"/>
          <p:cNvSpPr>
            <a:spLocks noGrp="1"/>
          </p:cNvSpPr>
          <p:nvPr>
            <p:ph type="body" sz="quarter" idx="18"/>
          </p:nvPr>
        </p:nvSpPr>
        <p:spPr>
          <a:xfrm>
            <a:off x="5508954" y="5003559"/>
            <a:ext cx="3398520" cy="290195"/>
          </a:xfrm>
        </p:spPr>
        <p:txBody>
          <a:bodyPr/>
          <a:lstStyle/>
          <a:p>
            <a:r>
              <a:rPr lang="zh-CN" altLang="en-US" dirty="0">
                <a:latin typeface="微软雅黑" panose="020B0503020204020204" pitchFamily="34" charset="-122"/>
                <a:ea typeface="微软雅黑" panose="020B0503020204020204" pitchFamily="34" charset="-122"/>
              </a:rPr>
              <a:t>赵志为</a:t>
            </a:r>
          </a:p>
        </p:txBody>
      </p:sp>
      <p:sp>
        <p:nvSpPr>
          <p:cNvPr id="49" name="文本占位符 48"/>
          <p:cNvSpPr>
            <a:spLocks noGrp="1"/>
          </p:cNvSpPr>
          <p:nvPr>
            <p:ph type="body" sz="quarter" idx="20"/>
          </p:nvPr>
        </p:nvSpPr>
        <p:spPr>
          <a:xfrm>
            <a:off x="5508954" y="5367414"/>
            <a:ext cx="3398520" cy="290195"/>
          </a:xfrm>
        </p:spPr>
        <p:txBody>
          <a:bodyPr/>
          <a:lstStyle/>
          <a:p>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日</a:t>
            </a:r>
          </a:p>
        </p:txBody>
      </p:sp>
      <p:sp>
        <p:nvSpPr>
          <p:cNvPr id="50" name="文本占位符 49"/>
          <p:cNvSpPr>
            <a:spLocks noGrp="1"/>
          </p:cNvSpPr>
          <p:nvPr>
            <p:ph type="body" sz="quarter" idx="21"/>
          </p:nvPr>
        </p:nvSpPr>
        <p:spPr>
          <a:xfrm>
            <a:off x="4347122" y="3914928"/>
            <a:ext cx="1161805" cy="290369"/>
          </a:xfrm>
        </p:spPr>
        <p:txBody>
          <a:bodyPr/>
          <a:lstStyle/>
          <a:p>
            <a:r>
              <a:rPr lang="zh-CN" altLang="en-US" dirty="0">
                <a:latin typeface="微软雅黑" panose="020B0503020204020204" pitchFamily="34" charset="-122"/>
                <a:ea typeface="微软雅黑" panose="020B0503020204020204" pitchFamily="34" charset="-122"/>
              </a:rPr>
              <a:t>组织名称：</a:t>
            </a:r>
          </a:p>
        </p:txBody>
      </p:sp>
      <p:sp>
        <p:nvSpPr>
          <p:cNvPr id="51" name="文本占位符 50"/>
          <p:cNvSpPr>
            <a:spLocks noGrp="1"/>
          </p:cNvSpPr>
          <p:nvPr>
            <p:ph type="body" sz="quarter" idx="22"/>
          </p:nvPr>
        </p:nvSpPr>
        <p:spPr>
          <a:xfrm>
            <a:off x="4347122" y="4277838"/>
            <a:ext cx="1161805" cy="290369"/>
          </a:xfrm>
        </p:spPr>
        <p:txBody>
          <a:bodyPr/>
          <a:lstStyle/>
          <a:p>
            <a:r>
              <a:rPr lang="zh-CN" altLang="en-US">
                <a:latin typeface="微软雅黑" panose="020B0503020204020204" pitchFamily="34" charset="-122"/>
                <a:ea typeface="微软雅黑" panose="020B0503020204020204" pitchFamily="34" charset="-122"/>
              </a:rPr>
              <a:t>参赛团队：</a:t>
            </a:r>
          </a:p>
        </p:txBody>
      </p:sp>
      <p:sp>
        <p:nvSpPr>
          <p:cNvPr id="52" name="文本占位符 51"/>
          <p:cNvSpPr>
            <a:spLocks noGrp="1"/>
          </p:cNvSpPr>
          <p:nvPr>
            <p:ph type="body" sz="quarter" idx="23"/>
          </p:nvPr>
        </p:nvSpPr>
        <p:spPr>
          <a:xfrm>
            <a:off x="4347122" y="4640186"/>
            <a:ext cx="1161805" cy="290370"/>
          </a:xfrm>
        </p:spPr>
        <p:txBody>
          <a:bodyPr/>
          <a:lstStyle/>
          <a:p>
            <a:r>
              <a:rPr lang="zh-CN" altLang="en-US">
                <a:latin typeface="微软雅黑" panose="020B0503020204020204" pitchFamily="34" charset="-122"/>
                <a:ea typeface="微软雅黑" panose="020B0503020204020204" pitchFamily="34" charset="-122"/>
              </a:rPr>
              <a:t>团队成员：</a:t>
            </a:r>
          </a:p>
        </p:txBody>
      </p:sp>
      <p:sp>
        <p:nvSpPr>
          <p:cNvPr id="53" name="文本占位符 52"/>
          <p:cNvSpPr>
            <a:spLocks noGrp="1"/>
          </p:cNvSpPr>
          <p:nvPr>
            <p:ph type="body" sz="quarter" idx="24"/>
          </p:nvPr>
        </p:nvSpPr>
        <p:spPr>
          <a:xfrm>
            <a:off x="4347122" y="5003810"/>
            <a:ext cx="1161805" cy="290370"/>
          </a:xfrm>
        </p:spPr>
        <p:txBody>
          <a:bodyPr/>
          <a:lstStyle/>
          <a:p>
            <a:r>
              <a:rPr lang="zh-CN" altLang="en-US">
                <a:latin typeface="微软雅黑" panose="020B0503020204020204" pitchFamily="34" charset="-122"/>
                <a:ea typeface="微软雅黑" panose="020B0503020204020204" pitchFamily="34" charset="-122"/>
              </a:rPr>
              <a:t>指导老师：</a:t>
            </a:r>
          </a:p>
        </p:txBody>
      </p:sp>
      <p:sp>
        <p:nvSpPr>
          <p:cNvPr id="54" name="文本占位符 53"/>
          <p:cNvSpPr>
            <a:spLocks noGrp="1"/>
          </p:cNvSpPr>
          <p:nvPr>
            <p:ph type="body" sz="quarter" idx="25"/>
          </p:nvPr>
        </p:nvSpPr>
        <p:spPr>
          <a:xfrm>
            <a:off x="4347122" y="5367434"/>
            <a:ext cx="1161805" cy="290371"/>
          </a:xfrm>
        </p:spPr>
        <p:txBody>
          <a:bodyPr/>
          <a:lstStyle/>
          <a:p>
            <a:r>
              <a:rPr lang="zh-CN" altLang="en-US" dirty="0">
                <a:latin typeface="微软雅黑" panose="020B0503020204020204" pitchFamily="34" charset="-122"/>
                <a:ea typeface="微软雅黑" panose="020B0503020204020204" pitchFamily="34" charset="-122"/>
              </a:rPr>
              <a:t>完成日期：</a:t>
            </a:r>
          </a:p>
        </p:txBody>
      </p:sp>
      <p:sp>
        <p:nvSpPr>
          <p:cNvPr id="13" name="文本框 12"/>
          <p:cNvSpPr txBox="1"/>
          <p:nvPr/>
        </p:nvSpPr>
        <p:spPr>
          <a:xfrm>
            <a:off x="8241030" y="584835"/>
            <a:ext cx="4064000" cy="368300"/>
          </a:xfrm>
          <a:prstGeom prst="rect">
            <a:avLst/>
          </a:prstGeom>
          <a:noFill/>
        </p:spPr>
        <p:txBody>
          <a:bodyPr wrap="square" rtlCol="0">
            <a:spAutoFit/>
          </a:bodyPr>
          <a:lstStyle/>
          <a:p>
            <a:endParaRPr lang="zh-CN" altLang="en-US"/>
          </a:p>
        </p:txBody>
      </p:sp>
      <p:sp>
        <p:nvSpPr>
          <p:cNvPr id="5" name="文本框 4">
            <a:extLst>
              <a:ext uri="{FF2B5EF4-FFF2-40B4-BE49-F238E27FC236}">
                <a16:creationId xmlns:a16="http://schemas.microsoft.com/office/drawing/2014/main" id="{839D92AE-61DB-7FF1-5117-40146C8C26CF}"/>
              </a:ext>
            </a:extLst>
          </p:cNvPr>
          <p:cNvSpPr txBox="1"/>
          <p:nvPr/>
        </p:nvSpPr>
        <p:spPr>
          <a:xfrm>
            <a:off x="4020519" y="2779862"/>
            <a:ext cx="8284511" cy="369332"/>
          </a:xfrm>
          <a:prstGeom prst="rect">
            <a:avLst/>
          </a:prstGeom>
          <a:noFill/>
        </p:spPr>
        <p:txBody>
          <a:bodyPr wrap="square">
            <a:spAutoFit/>
          </a:bodyPr>
          <a:lstStyle/>
          <a:p>
            <a:r>
              <a:rPr lang="en-US" altLang="zh-CN"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跨平台、可扩展的多主机</a:t>
            </a:r>
            <a:r>
              <a:rPr lang="en-US" altLang="zh-CN"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Hid-Input</a:t>
            </a:r>
            <a:r>
              <a:rPr lang="zh-CN" altLang="en-US"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设备共享协同智能解决方案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系统设计难点</a:t>
            </a:r>
          </a:p>
        </p:txBody>
      </p:sp>
      <p:sp>
        <p:nvSpPr>
          <p:cNvPr id="15" name="文本框 14">
            <a:extLst>
              <a:ext uri="{FF2B5EF4-FFF2-40B4-BE49-F238E27FC236}">
                <a16:creationId xmlns:a16="http://schemas.microsoft.com/office/drawing/2014/main" id="{E768887C-3DF1-462F-47AA-550088C47544}"/>
              </a:ext>
            </a:extLst>
          </p:cNvPr>
          <p:cNvSpPr txBox="1"/>
          <p:nvPr/>
        </p:nvSpPr>
        <p:spPr>
          <a:xfrm>
            <a:off x="1343895" y="1524866"/>
            <a:ext cx="3416066" cy="523220"/>
          </a:xfrm>
          <a:prstGeom prst="rect">
            <a:avLst/>
          </a:prstGeom>
          <a:noFill/>
        </p:spPr>
        <p:txBody>
          <a:bodyPr wrap="square" rtlCol="0">
            <a:spAutoFit/>
          </a:bodyPr>
          <a:lstStyle/>
          <a:p>
            <a:r>
              <a:rPr lang="zh-CN" altLang="en-US" sz="2800" b="1" dirty="0">
                <a:solidFill>
                  <a:srgbClr val="FF5E57"/>
                </a:solidFill>
                <a:latin typeface="微软雅黑" panose="020B0503020204020204" pitchFamily="34" charset="-122"/>
                <a:ea typeface="微软雅黑" panose="020B0503020204020204" pitchFamily="34" charset="-122"/>
              </a:rPr>
              <a:t>难点</a:t>
            </a:r>
            <a:r>
              <a:rPr lang="en-US" altLang="zh-CN" sz="2800" b="1" dirty="0">
                <a:solidFill>
                  <a:srgbClr val="FF5E57"/>
                </a:solidFill>
                <a:latin typeface="微软雅黑" panose="020B0503020204020204" pitchFamily="34" charset="-122"/>
                <a:ea typeface="微软雅黑" panose="020B0503020204020204" pitchFamily="34" charset="-122"/>
              </a:rPr>
              <a:t>2</a:t>
            </a:r>
            <a:r>
              <a:rPr lang="zh-CN" altLang="en-US" sz="2800" b="1" dirty="0">
                <a:solidFill>
                  <a:srgbClr val="FF5E57"/>
                </a:solidFill>
                <a:latin typeface="微软雅黑" panose="020B0503020204020204" pitchFamily="34" charset="-122"/>
                <a:ea typeface="微软雅黑" panose="020B0503020204020204" pitchFamily="34" charset="-122"/>
              </a:rPr>
              <a:t>：数据安全性</a:t>
            </a:r>
            <a:endParaRPr lang="en-US" altLang="zh-CN" sz="2800" b="1" dirty="0">
              <a:solidFill>
                <a:srgbClr val="FF5E57"/>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5A6AB99-AA87-D17C-1756-9E8351715F56}"/>
              </a:ext>
            </a:extLst>
          </p:cNvPr>
          <p:cNvSpPr txBox="1"/>
          <p:nvPr/>
        </p:nvSpPr>
        <p:spPr>
          <a:xfrm>
            <a:off x="7150335" y="1492642"/>
            <a:ext cx="4061226" cy="523220"/>
          </a:xfrm>
          <a:prstGeom prst="rect">
            <a:avLst/>
          </a:prstGeom>
          <a:noFill/>
        </p:spPr>
        <p:txBody>
          <a:bodyPr wrap="square" rtlCol="0">
            <a:spAutoFit/>
          </a:bodyPr>
          <a:lstStyle/>
          <a:p>
            <a:r>
              <a:rPr lang="zh-CN" altLang="en-US" sz="2800" b="1" dirty="0">
                <a:solidFill>
                  <a:srgbClr val="FF5E57"/>
                </a:solidFill>
                <a:latin typeface="微软雅黑" panose="020B0503020204020204" pitchFamily="34" charset="-122"/>
                <a:ea typeface="微软雅黑" panose="020B0503020204020204" pitchFamily="34" charset="-122"/>
              </a:rPr>
              <a:t>难点</a:t>
            </a:r>
            <a:r>
              <a:rPr lang="en-US" altLang="zh-CN" sz="2800" b="1" dirty="0">
                <a:solidFill>
                  <a:srgbClr val="FF5E57"/>
                </a:solidFill>
                <a:latin typeface="微软雅黑" panose="020B0503020204020204" pitchFamily="34" charset="-122"/>
                <a:ea typeface="微软雅黑" panose="020B0503020204020204" pitchFamily="34" charset="-122"/>
              </a:rPr>
              <a:t>3</a:t>
            </a:r>
            <a:r>
              <a:rPr lang="zh-CN" altLang="en-US" sz="2800" b="1" dirty="0">
                <a:solidFill>
                  <a:srgbClr val="FF5E57"/>
                </a:solidFill>
                <a:latin typeface="微软雅黑" panose="020B0503020204020204" pitchFamily="34" charset="-122"/>
                <a:ea typeface="微软雅黑" panose="020B0503020204020204" pitchFamily="34" charset="-122"/>
              </a:rPr>
              <a:t>：低延迟高性能</a:t>
            </a:r>
            <a:endParaRPr lang="en-US" altLang="zh-CN" sz="2800" b="1" dirty="0">
              <a:solidFill>
                <a:srgbClr val="FF5E57"/>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1947B9E-41DD-29DF-2D58-DF855BD1F59F}"/>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8376276" y="2145788"/>
            <a:ext cx="1716577" cy="1372926"/>
          </a:xfrm>
          <a:prstGeom prst="rect">
            <a:avLst/>
          </a:prstGeom>
        </p:spPr>
      </p:pic>
      <p:sp>
        <p:nvSpPr>
          <p:cNvPr id="13" name="文本框 12">
            <a:extLst>
              <a:ext uri="{FF2B5EF4-FFF2-40B4-BE49-F238E27FC236}">
                <a16:creationId xmlns:a16="http://schemas.microsoft.com/office/drawing/2014/main" id="{1B3FEF53-90E1-1BF3-440C-CC0B82E699EC}"/>
              </a:ext>
            </a:extLst>
          </p:cNvPr>
          <p:cNvSpPr txBox="1"/>
          <p:nvPr/>
        </p:nvSpPr>
        <p:spPr>
          <a:xfrm>
            <a:off x="1013895" y="3650557"/>
            <a:ext cx="3876040" cy="1682577"/>
          </a:xfrm>
          <a:prstGeom prst="rect">
            <a:avLst/>
          </a:prstGeom>
          <a:noFill/>
        </p:spPr>
        <p:txBody>
          <a:bodyPr wrap="square" rtlCol="0">
            <a:spAutoFit/>
          </a:bodyPr>
          <a:lstStyle/>
          <a:p>
            <a:pPr algn="ctr">
              <a:lnSpc>
                <a:spcPct val="150000"/>
              </a:lnSpc>
            </a:pPr>
            <a:r>
              <a:rPr lang="zh-CN" altLang="en-US" sz="2400" dirty="0"/>
              <a:t>恶意主机伪装</a:t>
            </a:r>
            <a:endParaRPr lang="en-US" altLang="zh-CN" sz="2400" dirty="0"/>
          </a:p>
          <a:p>
            <a:pPr algn="ctr">
              <a:lnSpc>
                <a:spcPct val="150000"/>
              </a:lnSpc>
            </a:pPr>
            <a:r>
              <a:rPr lang="zh-CN" altLang="en-US" sz="2400" dirty="0"/>
              <a:t>数据泄露</a:t>
            </a:r>
            <a:endParaRPr lang="en-US" altLang="zh-CN" sz="2400" dirty="0"/>
          </a:p>
          <a:p>
            <a:pPr algn="ctr">
              <a:lnSpc>
                <a:spcPct val="150000"/>
              </a:lnSpc>
            </a:pPr>
            <a:r>
              <a:rPr lang="zh-CN" altLang="en-US" sz="2400" dirty="0"/>
              <a:t>数据篡改</a:t>
            </a:r>
          </a:p>
        </p:txBody>
      </p:sp>
      <p:pic>
        <p:nvPicPr>
          <p:cNvPr id="23" name="图片 22">
            <a:extLst>
              <a:ext uri="{FF2B5EF4-FFF2-40B4-BE49-F238E27FC236}">
                <a16:creationId xmlns:a16="http://schemas.microsoft.com/office/drawing/2014/main" id="{9DE4BD65-64E9-4811-4872-EE359267D86A}"/>
              </a:ext>
            </a:extLst>
          </p:cNvPr>
          <p:cNvPicPr>
            <a:picLocks noChangeAspect="1"/>
          </p:cNvPicPr>
          <p:nvPr/>
        </p:nvPicPr>
        <p:blipFill>
          <a:blip r:embed="rId4">
            <a:clrChange>
              <a:clrFrom>
                <a:srgbClr val="F9CC53"/>
              </a:clrFrom>
              <a:clrTo>
                <a:srgbClr val="F9CC53">
                  <a:alpha val="0"/>
                </a:srgbClr>
              </a:clrTo>
            </a:clrChange>
          </a:blip>
          <a:stretch>
            <a:fillRect/>
          </a:stretch>
        </p:blipFill>
        <p:spPr>
          <a:xfrm>
            <a:off x="2088104" y="2158441"/>
            <a:ext cx="1727622" cy="1381760"/>
          </a:xfrm>
          <a:prstGeom prst="rect">
            <a:avLst/>
          </a:prstGeom>
        </p:spPr>
      </p:pic>
      <p:sp>
        <p:nvSpPr>
          <p:cNvPr id="26" name="文本框 25">
            <a:extLst>
              <a:ext uri="{FF2B5EF4-FFF2-40B4-BE49-F238E27FC236}">
                <a16:creationId xmlns:a16="http://schemas.microsoft.com/office/drawing/2014/main" id="{A2D5FAB5-BCC5-116D-EC8C-BAD9C12911AF}"/>
              </a:ext>
            </a:extLst>
          </p:cNvPr>
          <p:cNvSpPr txBox="1"/>
          <p:nvPr/>
        </p:nvSpPr>
        <p:spPr>
          <a:xfrm>
            <a:off x="7150334" y="3679512"/>
            <a:ext cx="3876040" cy="1685846"/>
          </a:xfrm>
          <a:prstGeom prst="rect">
            <a:avLst/>
          </a:prstGeom>
          <a:noFill/>
        </p:spPr>
        <p:txBody>
          <a:bodyPr wrap="square" rtlCol="0">
            <a:spAutoFit/>
          </a:bodyPr>
          <a:lstStyle/>
          <a:p>
            <a:pPr algn="ctr">
              <a:lnSpc>
                <a:spcPct val="150000"/>
              </a:lnSpc>
            </a:pPr>
            <a:r>
              <a:rPr lang="zh-CN" altLang="en-US" sz="2400" dirty="0"/>
              <a:t>复杂网络环境</a:t>
            </a:r>
            <a:endParaRPr lang="en-US" altLang="zh-CN" sz="2400" dirty="0"/>
          </a:p>
          <a:p>
            <a:pPr algn="ctr">
              <a:lnSpc>
                <a:spcPct val="150000"/>
              </a:lnSpc>
            </a:pPr>
            <a:r>
              <a:rPr lang="zh-CN" altLang="en-US" sz="2400" dirty="0"/>
              <a:t>设备共享性能要求</a:t>
            </a:r>
            <a:endParaRPr lang="en-US" altLang="zh-CN" sz="2400" dirty="0"/>
          </a:p>
          <a:p>
            <a:pPr algn="ctr">
              <a:lnSpc>
                <a:spcPct val="150000"/>
              </a:lnSpc>
            </a:pPr>
            <a:r>
              <a:rPr lang="zh-CN" altLang="en-US" sz="2400" dirty="0"/>
              <a:t>更多的主机连接数量支持</a:t>
            </a:r>
            <a:endParaRPr lang="en-US" altLang="zh-CN" sz="2400" dirty="0"/>
          </a:p>
        </p:txBody>
      </p:sp>
    </p:spTree>
    <p:extLst>
      <p:ext uri="{BB962C8B-B14F-4D97-AF65-F5344CB8AC3E}">
        <p14:creationId xmlns:p14="http://schemas.microsoft.com/office/powerpoint/2010/main" val="3617560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latin typeface="微软雅黑" panose="020B0503020204020204" pitchFamily="34" charset="-122"/>
                <a:ea typeface="微软雅黑" panose="020B0503020204020204" pitchFamily="34" charset="-122"/>
              </a:rPr>
              <a:t>项目亮点</a:t>
            </a:r>
          </a:p>
        </p:txBody>
      </p:sp>
    </p:spTree>
    <p:extLst>
      <p:ext uri="{BB962C8B-B14F-4D97-AF65-F5344CB8AC3E}">
        <p14:creationId xmlns:p14="http://schemas.microsoft.com/office/powerpoint/2010/main" val="3387833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4CAF5-12D0-0E0E-F048-1FE1D82BEDF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756C9FD-81A7-67E4-9BB1-654BF73C327E}"/>
              </a:ext>
            </a:extLst>
          </p:cNvPr>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3.1 </a:t>
            </a:r>
            <a:r>
              <a:rPr lang="zh-CN" altLang="en-US" dirty="0">
                <a:latin typeface="微软雅黑" panose="020B0503020204020204" pitchFamily="34" charset="-122"/>
                <a:ea typeface="微软雅黑" panose="020B0503020204020204" pitchFamily="34" charset="-122"/>
              </a:rPr>
              <a:t>软件功能框架</a:t>
            </a:r>
          </a:p>
        </p:txBody>
      </p:sp>
      <p:sp>
        <p:nvSpPr>
          <p:cNvPr id="8" name="Rectangle 2">
            <a:extLst>
              <a:ext uri="{FF2B5EF4-FFF2-40B4-BE49-F238E27FC236}">
                <a16:creationId xmlns:a16="http://schemas.microsoft.com/office/drawing/2014/main" id="{033F49C0-EF33-58CD-B742-C96795BC251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80F95155-AD28-AC83-4E93-805691E0F351}"/>
              </a:ext>
            </a:extLst>
          </p:cNvPr>
          <p:cNvGrpSpPr/>
          <p:nvPr/>
        </p:nvGrpSpPr>
        <p:grpSpPr>
          <a:xfrm>
            <a:off x="386498" y="1116910"/>
            <a:ext cx="8371003" cy="5374543"/>
            <a:chOff x="902759" y="965534"/>
            <a:chExt cx="7943231" cy="5159500"/>
          </a:xfrm>
        </p:grpSpPr>
        <p:pic>
          <p:nvPicPr>
            <p:cNvPr id="7" name="图片 6">
              <a:extLst>
                <a:ext uri="{FF2B5EF4-FFF2-40B4-BE49-F238E27FC236}">
                  <a16:creationId xmlns:a16="http://schemas.microsoft.com/office/drawing/2014/main" id="{F8F791C3-A49B-88F4-A85F-47E123A4037E}"/>
                </a:ext>
              </a:extLst>
            </p:cNvPr>
            <p:cNvPicPr>
              <a:picLocks noChangeAspect="1"/>
            </p:cNvPicPr>
            <p:nvPr/>
          </p:nvPicPr>
          <p:blipFill>
            <a:blip r:embed="rId3"/>
            <a:stretch>
              <a:fillRect/>
            </a:stretch>
          </p:blipFill>
          <p:spPr>
            <a:xfrm>
              <a:off x="902759" y="965534"/>
              <a:ext cx="7943231" cy="5159500"/>
            </a:xfrm>
            <a:prstGeom prst="rect">
              <a:avLst/>
            </a:prstGeom>
          </p:spPr>
        </p:pic>
        <p:pic>
          <p:nvPicPr>
            <p:cNvPr id="10" name="图片 9">
              <a:extLst>
                <a:ext uri="{FF2B5EF4-FFF2-40B4-BE49-F238E27FC236}">
                  <a16:creationId xmlns:a16="http://schemas.microsoft.com/office/drawing/2014/main" id="{A0BD8E0D-54AF-A1ED-B557-9D737D8EDE82}"/>
                </a:ext>
              </a:extLst>
            </p:cNvPr>
            <p:cNvPicPr>
              <a:picLocks noChangeAspect="1"/>
            </p:cNvPicPr>
            <p:nvPr/>
          </p:nvPicPr>
          <p:blipFill>
            <a:blip r:embed="rId4"/>
            <a:stretch>
              <a:fillRect/>
            </a:stretch>
          </p:blipFill>
          <p:spPr>
            <a:xfrm>
              <a:off x="7485349" y="1982488"/>
              <a:ext cx="481111" cy="475133"/>
            </a:xfrm>
            <a:prstGeom prst="rect">
              <a:avLst/>
            </a:prstGeom>
          </p:spPr>
        </p:pic>
        <p:pic>
          <p:nvPicPr>
            <p:cNvPr id="12" name="图片 11">
              <a:extLst>
                <a:ext uri="{FF2B5EF4-FFF2-40B4-BE49-F238E27FC236}">
                  <a16:creationId xmlns:a16="http://schemas.microsoft.com/office/drawing/2014/main" id="{8575AFDD-CE47-6D7F-6145-BF9D75D6EE0B}"/>
                </a:ext>
              </a:extLst>
            </p:cNvPr>
            <p:cNvPicPr>
              <a:picLocks noChangeAspect="1"/>
            </p:cNvPicPr>
            <p:nvPr/>
          </p:nvPicPr>
          <p:blipFill>
            <a:blip r:embed="rId5"/>
            <a:stretch>
              <a:fillRect/>
            </a:stretch>
          </p:blipFill>
          <p:spPr>
            <a:xfrm>
              <a:off x="7413351" y="1907501"/>
              <a:ext cx="625108" cy="625108"/>
            </a:xfrm>
            <a:prstGeom prst="rect">
              <a:avLst/>
            </a:prstGeom>
          </p:spPr>
        </p:pic>
      </p:grpSp>
      <p:sp>
        <p:nvSpPr>
          <p:cNvPr id="2" name="文本框 1">
            <a:extLst>
              <a:ext uri="{FF2B5EF4-FFF2-40B4-BE49-F238E27FC236}">
                <a16:creationId xmlns:a16="http://schemas.microsoft.com/office/drawing/2014/main" id="{1BC2A30C-FF56-E4BE-5625-6259C1CF8E74}"/>
              </a:ext>
            </a:extLst>
          </p:cNvPr>
          <p:cNvSpPr txBox="1"/>
          <p:nvPr/>
        </p:nvSpPr>
        <p:spPr>
          <a:xfrm>
            <a:off x="9258299" y="1710267"/>
            <a:ext cx="2396067" cy="28025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网络通信模块</a:t>
            </a:r>
            <a:endParaRPr lang="en-US" altLang="zh-CN" sz="2000" dirty="0"/>
          </a:p>
          <a:p>
            <a:pPr marL="285750" indent="-285750">
              <a:lnSpc>
                <a:spcPct val="150000"/>
              </a:lnSpc>
              <a:buFont typeface="Arial" panose="020B0604020202020204" pitchFamily="34" charset="0"/>
              <a:buChar char="•"/>
            </a:pPr>
            <a:r>
              <a:rPr lang="zh-CN" altLang="en-US" sz="2000" dirty="0"/>
              <a:t>设备控制模块</a:t>
            </a:r>
            <a:endParaRPr lang="en-US" altLang="zh-CN" sz="2000" dirty="0"/>
          </a:p>
          <a:p>
            <a:pPr marL="285750" indent="-285750">
              <a:lnSpc>
                <a:spcPct val="150000"/>
              </a:lnSpc>
              <a:buFont typeface="Arial" panose="020B0604020202020204" pitchFamily="34" charset="0"/>
              <a:buChar char="•"/>
            </a:pPr>
            <a:r>
              <a:rPr lang="zh-CN" altLang="en-US" sz="2000" dirty="0"/>
              <a:t>网络通信模块</a:t>
            </a:r>
            <a:endParaRPr lang="en-US" altLang="zh-CN" sz="2000" dirty="0"/>
          </a:p>
          <a:p>
            <a:pPr marL="285750" indent="-285750">
              <a:lnSpc>
                <a:spcPct val="150000"/>
              </a:lnSpc>
              <a:buFont typeface="Arial" panose="020B0604020202020204" pitchFamily="34" charset="0"/>
              <a:buChar char="•"/>
            </a:pPr>
            <a:r>
              <a:rPr lang="zh-CN" altLang="en-US" sz="2000" dirty="0"/>
              <a:t>线程管理模块</a:t>
            </a:r>
            <a:endParaRPr lang="en-US" altLang="zh-CN" sz="2000" dirty="0"/>
          </a:p>
          <a:p>
            <a:pPr marL="285750" indent="-285750">
              <a:lnSpc>
                <a:spcPct val="150000"/>
              </a:lnSpc>
              <a:buFont typeface="Arial" panose="020B0604020202020204" pitchFamily="34" charset="0"/>
              <a:buChar char="•"/>
            </a:pPr>
            <a:r>
              <a:rPr lang="zh-CN" altLang="en-US" sz="2000" dirty="0"/>
              <a:t>存储模块</a:t>
            </a:r>
            <a:endParaRPr lang="en-US" altLang="zh-CN" sz="2000" dirty="0"/>
          </a:p>
          <a:p>
            <a:pPr marL="285750" indent="-285750">
              <a:lnSpc>
                <a:spcPct val="150000"/>
              </a:lnSpc>
              <a:buFont typeface="Arial" panose="020B0604020202020204" pitchFamily="34" charset="0"/>
              <a:buChar char="•"/>
            </a:pPr>
            <a:r>
              <a:rPr lang="en-US" altLang="zh-CN" sz="2000" dirty="0"/>
              <a:t>GUI</a:t>
            </a:r>
            <a:r>
              <a:rPr lang="zh-CN" altLang="en-US" sz="2000" dirty="0"/>
              <a:t>模块</a:t>
            </a:r>
          </a:p>
        </p:txBody>
      </p:sp>
    </p:spTree>
    <p:extLst>
      <p:ext uri="{BB962C8B-B14F-4D97-AF65-F5344CB8AC3E}">
        <p14:creationId xmlns:p14="http://schemas.microsoft.com/office/powerpoint/2010/main" val="3750296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87F7B-8181-1CB7-CE0E-C6C7B2E486F9}"/>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DAC284BE-0F5C-D6C9-17E0-3AA31AAFC704}"/>
              </a:ext>
            </a:extLst>
          </p:cNvPr>
          <p:cNvSpPr>
            <a:spLocks noGrp="1"/>
          </p:cNvSpPr>
          <p:nvPr>
            <p:ph sz="quarter" idx="14"/>
          </p:nvPr>
        </p:nvSpPr>
        <p:spPr>
          <a:xfrm>
            <a:off x="2525209" y="6091695"/>
            <a:ext cx="1396551" cy="333376"/>
          </a:xfrm>
        </p:spPr>
        <p:txBody>
          <a:bodyPr>
            <a:normAutofit fontScale="92500"/>
          </a:bodyPr>
          <a:lstStyle/>
          <a:p>
            <a:pPr marL="0" indent="0">
              <a:buNone/>
            </a:pPr>
            <a:r>
              <a:rPr lang="zh-CN" altLang="en-US" sz="1600" dirty="0">
                <a:latin typeface="微软雅黑" panose="020B0503020204020204" pitchFamily="34" charset="-122"/>
                <a:ea typeface="微软雅黑" panose="020B0503020204020204" pitchFamily="34" charset="-122"/>
              </a:rPr>
              <a:t>系统运行流程</a:t>
            </a:r>
          </a:p>
        </p:txBody>
      </p:sp>
      <p:sp>
        <p:nvSpPr>
          <p:cNvPr id="3" name="标题 2">
            <a:extLst>
              <a:ext uri="{FF2B5EF4-FFF2-40B4-BE49-F238E27FC236}">
                <a16:creationId xmlns:a16="http://schemas.microsoft.com/office/drawing/2014/main" id="{F24A59E9-C0E2-8E92-306E-D4F228517CD5}"/>
              </a:ext>
            </a:extLst>
          </p:cNvPr>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3.2 </a:t>
            </a:r>
            <a:r>
              <a:rPr lang="zh-CN" altLang="en-US" dirty="0">
                <a:latin typeface="微软雅黑" panose="020B0503020204020204" pitchFamily="34" charset="-122"/>
                <a:ea typeface="微软雅黑" panose="020B0503020204020204" pitchFamily="34" charset="-122"/>
              </a:rPr>
              <a:t>系统运行流程</a:t>
            </a:r>
          </a:p>
        </p:txBody>
      </p:sp>
      <p:pic>
        <p:nvPicPr>
          <p:cNvPr id="6" name="图片 5">
            <a:extLst>
              <a:ext uri="{FF2B5EF4-FFF2-40B4-BE49-F238E27FC236}">
                <a16:creationId xmlns:a16="http://schemas.microsoft.com/office/drawing/2014/main" id="{DAD0F532-846B-472E-750A-E83616BB1A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54919" y="1136951"/>
            <a:ext cx="3698239" cy="2538101"/>
          </a:xfrm>
          <a:prstGeom prst="rect">
            <a:avLst/>
          </a:prstGeom>
        </p:spPr>
      </p:pic>
      <p:pic>
        <p:nvPicPr>
          <p:cNvPr id="7" name="图片 6">
            <a:extLst>
              <a:ext uri="{FF2B5EF4-FFF2-40B4-BE49-F238E27FC236}">
                <a16:creationId xmlns:a16="http://schemas.microsoft.com/office/drawing/2014/main" id="{C1D15183-5D7A-CDC5-78D5-0E7C2FCAFE1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54918" y="3675052"/>
            <a:ext cx="3698240" cy="2568107"/>
          </a:xfrm>
          <a:prstGeom prst="rect">
            <a:avLst/>
          </a:prstGeom>
        </p:spPr>
      </p:pic>
      <p:sp>
        <p:nvSpPr>
          <p:cNvPr id="8" name="内容占位符 1">
            <a:extLst>
              <a:ext uri="{FF2B5EF4-FFF2-40B4-BE49-F238E27FC236}">
                <a16:creationId xmlns:a16="http://schemas.microsoft.com/office/drawing/2014/main" id="{BE3E8878-BDB5-CBFA-6CAD-1CECD4A5C734}"/>
              </a:ext>
            </a:extLst>
          </p:cNvPr>
          <p:cNvSpPr txBox="1">
            <a:spLocks/>
          </p:cNvSpPr>
          <p:nvPr/>
        </p:nvSpPr>
        <p:spPr>
          <a:xfrm>
            <a:off x="7010849" y="3095624"/>
            <a:ext cx="1396551" cy="333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90509"/>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90509"/>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90509"/>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服务端</a:t>
            </a:r>
          </a:p>
        </p:txBody>
      </p:sp>
      <p:sp>
        <p:nvSpPr>
          <p:cNvPr id="9" name="内容占位符 1">
            <a:extLst>
              <a:ext uri="{FF2B5EF4-FFF2-40B4-BE49-F238E27FC236}">
                <a16:creationId xmlns:a16="http://schemas.microsoft.com/office/drawing/2014/main" id="{EAF3EB85-DECD-EE53-15A0-A49368927E10}"/>
              </a:ext>
            </a:extLst>
          </p:cNvPr>
          <p:cNvSpPr txBox="1">
            <a:spLocks/>
          </p:cNvSpPr>
          <p:nvPr/>
        </p:nvSpPr>
        <p:spPr>
          <a:xfrm>
            <a:off x="7010849" y="5721049"/>
            <a:ext cx="1396551" cy="333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90509"/>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90509"/>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90509"/>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客户端</a:t>
            </a:r>
          </a:p>
        </p:txBody>
      </p:sp>
      <p:pic>
        <p:nvPicPr>
          <p:cNvPr id="4" name="图片 3">
            <a:extLst>
              <a:ext uri="{FF2B5EF4-FFF2-40B4-BE49-F238E27FC236}">
                <a16:creationId xmlns:a16="http://schemas.microsoft.com/office/drawing/2014/main" id="{D46FF412-1A08-3582-A80D-0761B6C8825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84263" y="1230696"/>
            <a:ext cx="3280827" cy="4755996"/>
          </a:xfrm>
          <a:prstGeom prst="rect">
            <a:avLst/>
          </a:prstGeom>
        </p:spPr>
      </p:pic>
    </p:spTree>
    <p:extLst>
      <p:ext uri="{BB962C8B-B14F-4D97-AF65-F5344CB8AC3E}">
        <p14:creationId xmlns:p14="http://schemas.microsoft.com/office/powerpoint/2010/main" val="240266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D08384ED-FE82-03EA-5644-BE1D524684C9}"/>
              </a:ext>
            </a:extLst>
          </p:cNvPr>
          <p:cNvGraphicFramePr>
            <a:graphicFrameLocks noGrp="1"/>
          </p:cNvGraphicFramePr>
          <p:nvPr>
            <p:ph sz="quarter" idx="14"/>
            <p:extLst>
              <p:ext uri="{D42A27DB-BD31-4B8C-83A1-F6EECF244321}">
                <p14:modId xmlns:p14="http://schemas.microsoft.com/office/powerpoint/2010/main" val="2527868214"/>
              </p:ext>
            </p:extLst>
          </p:nvPr>
        </p:nvGraphicFramePr>
        <p:xfrm>
          <a:off x="4916752" y="1393003"/>
          <a:ext cx="6473295" cy="4320000"/>
        </p:xfrm>
        <a:graphic>
          <a:graphicData uri="http://schemas.openxmlformats.org/drawingml/2006/table">
            <a:tbl>
              <a:tblPr firstRow="1" bandRow="1">
                <a:tableStyleId>{2D5ABB26-0587-4C30-8999-92F81FD0307C}</a:tableStyleId>
              </a:tblPr>
              <a:tblGrid>
                <a:gridCol w="1554162">
                  <a:extLst>
                    <a:ext uri="{9D8B030D-6E8A-4147-A177-3AD203B41FA5}">
                      <a16:colId xmlns:a16="http://schemas.microsoft.com/office/drawing/2014/main" val="582071861"/>
                    </a:ext>
                  </a:extLst>
                </a:gridCol>
                <a:gridCol w="4919133">
                  <a:extLst>
                    <a:ext uri="{9D8B030D-6E8A-4147-A177-3AD203B41FA5}">
                      <a16:colId xmlns:a16="http://schemas.microsoft.com/office/drawing/2014/main" val="1425175480"/>
                    </a:ext>
                  </a:extLst>
                </a:gridCol>
              </a:tblGrid>
              <a:tr h="432000">
                <a:tc>
                  <a:txBody>
                    <a:bodyPr/>
                    <a:lstStyle/>
                    <a:p>
                      <a:pPr algn="ctr"/>
                      <a:r>
                        <a:rPr lang="zh-CN" altLang="en-US" dirty="0">
                          <a:latin typeface="微软雅黑" panose="020B0503020204020204" pitchFamily="34" charset="-122"/>
                          <a:ea typeface="微软雅黑" panose="020B0503020204020204" pitchFamily="34" charset="-122"/>
                        </a:rPr>
                        <a:t>第三方模块</a:t>
                      </a:r>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dirty="0">
                          <a:latin typeface="微软雅黑" panose="020B0503020204020204" pitchFamily="34" charset="-122"/>
                          <a:ea typeface="微软雅黑" panose="020B0503020204020204" pitchFamily="34" charset="-122"/>
                        </a:rPr>
                        <a:t>使用说明</a:t>
                      </a:r>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50191421"/>
                  </a:ext>
                </a:extLst>
              </a:tr>
              <a:tr h="43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微软雅黑" panose="020B0503020204020204" pitchFamily="34" charset="-122"/>
                          <a:ea typeface="微软雅黑" panose="020B0503020204020204" pitchFamily="34" charset="-122"/>
                        </a:rPr>
                        <a:t>PyQT5</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微软雅黑" panose="020B0503020204020204" pitchFamily="34" charset="-122"/>
                          <a:ea typeface="微软雅黑" panose="020B0503020204020204" pitchFamily="34" charset="-122"/>
                        </a:rPr>
                        <a:t>GUI</a:t>
                      </a:r>
                      <a:r>
                        <a:rPr lang="zh-CN" altLang="en-US" sz="1800" kern="1200" dirty="0">
                          <a:solidFill>
                            <a:schemeClr val="dk1"/>
                          </a:solidFill>
                          <a:effectLst/>
                          <a:latin typeface="微软雅黑" panose="020B0503020204020204" pitchFamily="34" charset="-122"/>
                          <a:ea typeface="微软雅黑" panose="020B0503020204020204" pitchFamily="34" charset="-122"/>
                        </a:rPr>
                        <a:t>界面开发</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056745"/>
                  </a:ext>
                </a:extLst>
              </a:tr>
              <a:tr h="43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微软雅黑" panose="020B0503020204020204" pitchFamily="34" charset="-122"/>
                          <a:ea typeface="微软雅黑" panose="020B0503020204020204" pitchFamily="34" charset="-122"/>
                        </a:rPr>
                        <a:t>qt-material</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微软雅黑" panose="020B0503020204020204" pitchFamily="34" charset="-122"/>
                          <a:ea typeface="微软雅黑" panose="020B0503020204020204" pitchFamily="34" charset="-122"/>
                        </a:rPr>
                        <a:t>提升界面美观度</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270079"/>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pynput</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latin typeface="微软雅黑" panose="020B0503020204020204" pitchFamily="34" charset="-122"/>
                          <a:ea typeface="微软雅黑" panose="020B0503020204020204" pitchFamily="34" charset="-122"/>
                        </a:rPr>
                        <a:t>监听控制键鼠</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6020336"/>
                  </a:ext>
                </a:extLst>
              </a:tr>
              <a:tr h="432000">
                <a:tc>
                  <a:txBody>
                    <a:bodyPr/>
                    <a:lstStyle/>
                    <a:p>
                      <a:pPr algn="ctr"/>
                      <a:r>
                        <a:rPr lang="en-US" altLang="zh-CN" dirty="0" err="1">
                          <a:latin typeface="微软雅黑" panose="020B0503020204020204" pitchFamily="34" charset="-122"/>
                          <a:ea typeface="微软雅黑" panose="020B0503020204020204" pitchFamily="34" charset="-122"/>
                        </a:rPr>
                        <a:t>uinput</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Wayland</a:t>
                      </a:r>
                      <a:r>
                        <a:rPr lang="zh-CN" altLang="en-US" dirty="0">
                          <a:latin typeface="微软雅黑" panose="020B0503020204020204" pitchFamily="34" charset="-122"/>
                          <a:ea typeface="微软雅黑" panose="020B0503020204020204" pitchFamily="34" charset="-122"/>
                        </a:rPr>
                        <a:t>环境下模拟输入事件</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432149"/>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evdev</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800" kern="1200" dirty="0">
                          <a:solidFill>
                            <a:schemeClr val="dk1"/>
                          </a:solidFill>
                          <a:effectLst/>
                          <a:latin typeface="微软雅黑" panose="020B0503020204020204" pitchFamily="34" charset="-122"/>
                          <a:ea typeface="微软雅黑" panose="020B0503020204020204" pitchFamily="34" charset="-122"/>
                        </a:rPr>
                        <a:t>Wayland</a:t>
                      </a:r>
                      <a:r>
                        <a:rPr lang="zh-CN" altLang="en-US" sz="1800" kern="1200" dirty="0">
                          <a:solidFill>
                            <a:schemeClr val="dk1"/>
                          </a:solidFill>
                          <a:effectLst/>
                          <a:latin typeface="微软雅黑" panose="020B0503020204020204" pitchFamily="34" charset="-122"/>
                          <a:ea typeface="微软雅黑" panose="020B0503020204020204" pitchFamily="34" charset="-122"/>
                        </a:rPr>
                        <a:t>环境下读取输入事件</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3221968"/>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zeroconf</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latin typeface="微软雅黑" panose="020B0503020204020204" pitchFamily="34" charset="-122"/>
                          <a:ea typeface="微软雅黑" panose="020B0503020204020204" pitchFamily="34" charset="-122"/>
                        </a:rPr>
                        <a:t>服务注册服务发现</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2117677"/>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rsa</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800" kern="1200" dirty="0">
                          <a:solidFill>
                            <a:schemeClr val="dk1"/>
                          </a:solidFill>
                          <a:effectLst/>
                          <a:latin typeface="微软雅黑" panose="020B0503020204020204" pitchFamily="34" charset="-122"/>
                          <a:ea typeface="微软雅黑" panose="020B0503020204020204" pitchFamily="34" charset="-122"/>
                        </a:rPr>
                        <a:t>公私钥加密认证</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628125"/>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screeninfo</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用于获取多显示器的配置信息</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4801666"/>
                  </a:ext>
                </a:extLst>
              </a:tr>
              <a:tr h="432000">
                <a:tc>
                  <a:txBody>
                    <a:bodyPr/>
                    <a:lstStyle/>
                    <a:p>
                      <a:pPr algn="ctr"/>
                      <a:r>
                        <a:rPr lang="en-US" altLang="zh-CN" sz="1800" kern="1200" dirty="0">
                          <a:solidFill>
                            <a:schemeClr val="dk1"/>
                          </a:solidFill>
                          <a:effectLst/>
                          <a:latin typeface="微软雅黑" panose="020B0503020204020204" pitchFamily="34" charset="-122"/>
                          <a:ea typeface="微软雅黑" panose="020B0503020204020204" pitchFamily="34" charset="-122"/>
                        </a:rPr>
                        <a:t>pillow</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r>
                        <a:rPr lang="zh-CN" altLang="en-US" sz="1800" kern="1200" dirty="0">
                          <a:solidFill>
                            <a:schemeClr val="dk1"/>
                          </a:solidFill>
                          <a:effectLst/>
                          <a:latin typeface="微软雅黑" panose="020B0503020204020204" pitchFamily="34" charset="-122"/>
                          <a:ea typeface="微软雅黑" panose="020B0503020204020204" pitchFamily="34" charset="-122"/>
                        </a:rPr>
                        <a:t>图片生成</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949291316"/>
                  </a:ext>
                </a:extLst>
              </a:tr>
            </a:tbl>
          </a:graphicData>
        </a:graphic>
      </p:graphicFrame>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3.3 </a:t>
            </a:r>
            <a:r>
              <a:rPr lang="zh-CN" altLang="en-US" dirty="0">
                <a:latin typeface="微软雅黑" panose="020B0503020204020204" pitchFamily="34" charset="-122"/>
                <a:ea typeface="微软雅黑" panose="020B0503020204020204" pitchFamily="34" charset="-122"/>
              </a:rPr>
              <a:t>技术栈与调用库</a:t>
            </a:r>
          </a:p>
        </p:txBody>
      </p:sp>
      <p:pic>
        <p:nvPicPr>
          <p:cNvPr id="2050" name="Picture 2" descr="python™">
            <a:extLst>
              <a:ext uri="{FF2B5EF4-FFF2-40B4-BE49-F238E27FC236}">
                <a16:creationId xmlns:a16="http://schemas.microsoft.com/office/drawing/2014/main" id="{2193E1E3-12C0-F683-FFDD-7B3703D28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90" y="4193517"/>
            <a:ext cx="3341274" cy="944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Qt · GitHub">
            <a:extLst>
              <a:ext uri="{FF2B5EF4-FFF2-40B4-BE49-F238E27FC236}">
                <a16:creationId xmlns:a16="http://schemas.microsoft.com/office/drawing/2014/main" id="{B96CB5A5-E94F-CD3E-FB54-0BEC6E6BEB7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4855" y="2192264"/>
            <a:ext cx="1393932" cy="1393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38C05228-895B-F2BF-EA5C-9198E7005CE2}"/>
              </a:ext>
            </a:extLst>
          </p:cNvPr>
          <p:cNvSpPr/>
          <p:nvPr/>
        </p:nvSpPr>
        <p:spPr>
          <a:xfrm>
            <a:off x="825285" y="5463695"/>
            <a:ext cx="11240146" cy="954775"/>
          </a:xfrm>
          <a:prstGeom prst="rect">
            <a:avLst/>
          </a:prstGeom>
          <a:solidFill>
            <a:schemeClr val="accent6">
              <a:lumMod val="20000"/>
              <a:lumOff val="80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D6890C3-F579-5EFC-DB65-D16038AB426D}"/>
              </a:ext>
            </a:extLst>
          </p:cNvPr>
          <p:cNvSpPr/>
          <p:nvPr/>
        </p:nvSpPr>
        <p:spPr>
          <a:xfrm>
            <a:off x="825285" y="4353765"/>
            <a:ext cx="11240146" cy="1024528"/>
          </a:xfrm>
          <a:prstGeom prst="rect">
            <a:avLst/>
          </a:prstGeom>
          <a:solidFill>
            <a:schemeClr val="accent6">
              <a:lumMod val="20000"/>
              <a:lumOff val="80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29C69BF-C767-CC73-DF5B-12B16274A9A1}"/>
              </a:ext>
            </a:extLst>
          </p:cNvPr>
          <p:cNvSpPr/>
          <p:nvPr/>
        </p:nvSpPr>
        <p:spPr>
          <a:xfrm>
            <a:off x="825285" y="2265289"/>
            <a:ext cx="11240146" cy="989624"/>
          </a:xfrm>
          <a:prstGeom prst="rect">
            <a:avLst/>
          </a:prstGeom>
          <a:solidFill>
            <a:schemeClr val="accent6">
              <a:lumMod val="20000"/>
              <a:lumOff val="80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rPr>
              <a:t> </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3.4 </a:t>
            </a:r>
            <a:r>
              <a:rPr lang="zh-CN" altLang="en-US" dirty="0">
                <a:latin typeface="微软雅黑" panose="020B0503020204020204" pitchFamily="34" charset="-122"/>
                <a:ea typeface="微软雅黑" panose="020B0503020204020204" pitchFamily="34" charset="-122"/>
              </a:rPr>
              <a:t>功能亮点</a:t>
            </a:r>
          </a:p>
        </p:txBody>
      </p:sp>
      <p:sp>
        <p:nvSpPr>
          <p:cNvPr id="2" name="内容占位符 1">
            <a:extLst>
              <a:ext uri="{FF2B5EF4-FFF2-40B4-BE49-F238E27FC236}">
                <a16:creationId xmlns:a16="http://schemas.microsoft.com/office/drawing/2014/main" id="{3F1AAD96-8D88-7257-8584-53FA5C2E623D}"/>
              </a:ext>
            </a:extLst>
          </p:cNvPr>
          <p:cNvSpPr txBox="1">
            <a:spLocks/>
          </p:cNvSpPr>
          <p:nvPr/>
        </p:nvSpPr>
        <p:spPr>
          <a:xfrm>
            <a:off x="263960" y="1291728"/>
            <a:ext cx="9524101" cy="887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90509"/>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90509"/>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90509"/>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None/>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亮点</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1</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：通用性和跨平台性</a:t>
            </a: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689AF24-47DC-CD92-D7C3-5CD8085351F6}"/>
              </a:ext>
            </a:extLst>
          </p:cNvPr>
          <p:cNvPicPr>
            <a:picLocks noChangeAspect="1"/>
          </p:cNvPicPr>
          <p:nvPr/>
        </p:nvPicPr>
        <p:blipFill>
          <a:blip r:embed="rId3"/>
          <a:stretch>
            <a:fillRect/>
          </a:stretch>
        </p:blipFill>
        <p:spPr>
          <a:xfrm>
            <a:off x="8640975" y="2365975"/>
            <a:ext cx="764526" cy="764526"/>
          </a:xfrm>
          <a:prstGeom prst="rect">
            <a:avLst/>
          </a:prstGeom>
        </p:spPr>
      </p:pic>
      <p:pic>
        <p:nvPicPr>
          <p:cNvPr id="7" name="图片 6">
            <a:extLst>
              <a:ext uri="{FF2B5EF4-FFF2-40B4-BE49-F238E27FC236}">
                <a16:creationId xmlns:a16="http://schemas.microsoft.com/office/drawing/2014/main" id="{C8B74ACA-CF60-B164-99D3-568192760A4B}"/>
              </a:ext>
            </a:extLst>
          </p:cNvPr>
          <p:cNvPicPr>
            <a:picLocks noChangeAspect="1"/>
          </p:cNvPicPr>
          <p:nvPr/>
        </p:nvPicPr>
        <p:blipFill>
          <a:blip r:embed="rId4"/>
          <a:stretch>
            <a:fillRect/>
          </a:stretch>
        </p:blipFill>
        <p:spPr>
          <a:xfrm>
            <a:off x="5780545" y="2319561"/>
            <a:ext cx="848855" cy="848855"/>
          </a:xfrm>
          <a:prstGeom prst="rect">
            <a:avLst/>
          </a:prstGeom>
        </p:spPr>
      </p:pic>
      <p:pic>
        <p:nvPicPr>
          <p:cNvPr id="9" name="图片 8">
            <a:extLst>
              <a:ext uri="{FF2B5EF4-FFF2-40B4-BE49-F238E27FC236}">
                <a16:creationId xmlns:a16="http://schemas.microsoft.com/office/drawing/2014/main" id="{F855AF13-8444-75C4-C995-A4AC4AA331E9}"/>
              </a:ext>
            </a:extLst>
          </p:cNvPr>
          <p:cNvPicPr>
            <a:picLocks noChangeAspect="1"/>
          </p:cNvPicPr>
          <p:nvPr/>
        </p:nvPicPr>
        <p:blipFill>
          <a:blip r:embed="rId5"/>
          <a:stretch>
            <a:fillRect/>
          </a:stretch>
        </p:blipFill>
        <p:spPr>
          <a:xfrm>
            <a:off x="7169113" y="2404411"/>
            <a:ext cx="689857" cy="689857"/>
          </a:xfrm>
          <a:prstGeom prst="rect">
            <a:avLst/>
          </a:prstGeom>
        </p:spPr>
      </p:pic>
      <p:pic>
        <p:nvPicPr>
          <p:cNvPr id="1026" name="Picture 2" descr="openKylin（开放麒麟）">
            <a:extLst>
              <a:ext uri="{FF2B5EF4-FFF2-40B4-BE49-F238E27FC236}">
                <a16:creationId xmlns:a16="http://schemas.microsoft.com/office/drawing/2014/main" id="{2F2FB068-1BD4-D33F-E45C-C96194687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8061" y="2448861"/>
            <a:ext cx="2158795" cy="56218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93F25CEB-3B5B-92FD-C0F3-0C93D207BCA5}"/>
              </a:ext>
            </a:extLst>
          </p:cNvPr>
          <p:cNvPicPr>
            <a:picLocks noChangeAspect="1"/>
          </p:cNvPicPr>
          <p:nvPr/>
        </p:nvPicPr>
        <p:blipFill>
          <a:blip r:embed="rId7"/>
          <a:stretch>
            <a:fillRect/>
          </a:stretch>
        </p:blipFill>
        <p:spPr>
          <a:xfrm>
            <a:off x="5881863" y="4403623"/>
            <a:ext cx="875398" cy="871043"/>
          </a:xfrm>
          <a:prstGeom prst="rect">
            <a:avLst/>
          </a:prstGeom>
        </p:spPr>
      </p:pic>
      <p:pic>
        <p:nvPicPr>
          <p:cNvPr id="13" name="图片 12">
            <a:extLst>
              <a:ext uri="{FF2B5EF4-FFF2-40B4-BE49-F238E27FC236}">
                <a16:creationId xmlns:a16="http://schemas.microsoft.com/office/drawing/2014/main" id="{04FF2B6F-A27F-CDD8-76BE-22ECA22E238D}"/>
              </a:ext>
            </a:extLst>
          </p:cNvPr>
          <p:cNvPicPr>
            <a:picLocks noChangeAspect="1"/>
          </p:cNvPicPr>
          <p:nvPr/>
        </p:nvPicPr>
        <p:blipFill>
          <a:blip r:embed="rId8"/>
          <a:stretch>
            <a:fillRect/>
          </a:stretch>
        </p:blipFill>
        <p:spPr>
          <a:xfrm>
            <a:off x="5919740" y="5602818"/>
            <a:ext cx="758729" cy="758729"/>
          </a:xfrm>
          <a:prstGeom prst="rect">
            <a:avLst/>
          </a:prstGeom>
        </p:spPr>
      </p:pic>
      <p:sp>
        <p:nvSpPr>
          <p:cNvPr id="17" name="文本框 16">
            <a:extLst>
              <a:ext uri="{FF2B5EF4-FFF2-40B4-BE49-F238E27FC236}">
                <a16:creationId xmlns:a16="http://schemas.microsoft.com/office/drawing/2014/main" id="{22D4784C-7729-BEEB-908F-D8BF08552F58}"/>
              </a:ext>
            </a:extLst>
          </p:cNvPr>
          <p:cNvSpPr txBox="1"/>
          <p:nvPr/>
        </p:nvSpPr>
        <p:spPr>
          <a:xfrm>
            <a:off x="304283" y="5452087"/>
            <a:ext cx="6096646" cy="824136"/>
          </a:xfrm>
          <a:prstGeom prst="rect">
            <a:avLst/>
          </a:prstGeom>
          <a:noFill/>
        </p:spPr>
        <p:txBody>
          <a:bodyPr wrap="square">
            <a:spAutoFit/>
          </a:bodyPr>
          <a:lstStyle/>
          <a:p>
            <a:pPr lvl="1">
              <a:lnSpc>
                <a:spcPct val="200000"/>
              </a:lnSpc>
              <a:spcBef>
                <a:spcPts val="500"/>
              </a:spcBef>
            </a:pPr>
            <a:r>
              <a:rPr lang="en-US" altLang="zh-CN" sz="2800" dirty="0">
                <a:latin typeface="微软雅黑" panose="020B0503020204020204" pitchFamily="34" charset="-122"/>
                <a:ea typeface="微软雅黑" panose="020B0503020204020204" pitchFamily="34" charset="-122"/>
              </a:rPr>
              <a:t>   QT UI</a:t>
            </a:r>
            <a:r>
              <a:rPr lang="zh-CN" altLang="en-US" sz="2800" dirty="0">
                <a:latin typeface="微软雅黑" panose="020B0503020204020204" pitchFamily="34" charset="-122"/>
                <a:ea typeface="微软雅黑" panose="020B0503020204020204" pitchFamily="34" charset="-122"/>
              </a:rPr>
              <a:t>开发</a:t>
            </a:r>
            <a:endParaRPr lang="en-US" altLang="zh-CN" sz="2800"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903EE34C-5117-D26C-42D3-CD0E9BE5B2A4}"/>
              </a:ext>
            </a:extLst>
          </p:cNvPr>
          <p:cNvGrpSpPr/>
          <p:nvPr/>
        </p:nvGrpSpPr>
        <p:grpSpPr>
          <a:xfrm>
            <a:off x="278451" y="3236804"/>
            <a:ext cx="11786980" cy="1086858"/>
            <a:chOff x="278451" y="3236804"/>
            <a:chExt cx="11928168" cy="1086858"/>
          </a:xfrm>
        </p:grpSpPr>
        <p:sp>
          <p:nvSpPr>
            <p:cNvPr id="23" name="矩形 22">
              <a:extLst>
                <a:ext uri="{FF2B5EF4-FFF2-40B4-BE49-F238E27FC236}">
                  <a16:creationId xmlns:a16="http://schemas.microsoft.com/office/drawing/2014/main" id="{E4BAEEE1-809B-81E4-0265-AC33EDD878B0}"/>
                </a:ext>
              </a:extLst>
            </p:cNvPr>
            <p:cNvSpPr/>
            <p:nvPr/>
          </p:nvSpPr>
          <p:spPr>
            <a:xfrm>
              <a:off x="825285" y="3299134"/>
              <a:ext cx="11381334" cy="1024528"/>
            </a:xfrm>
            <a:prstGeom prst="rect">
              <a:avLst/>
            </a:prstGeom>
            <a:solidFill>
              <a:schemeClr val="accent6">
                <a:lumMod val="20000"/>
                <a:lumOff val="80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6" descr="Wayland logo">
              <a:extLst>
                <a:ext uri="{FF2B5EF4-FFF2-40B4-BE49-F238E27FC236}">
                  <a16:creationId xmlns:a16="http://schemas.microsoft.com/office/drawing/2014/main" id="{F3816344-1A8D-77B6-6B2E-51D7C9C68E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7147" y="3236804"/>
              <a:ext cx="846772" cy="10856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808358BE-38CA-3578-5459-7DC1AFE088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4741" y="3552204"/>
              <a:ext cx="2471103" cy="524372"/>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8E9F81A9-210A-1DD1-3CDC-2165CFCBB239}"/>
                </a:ext>
              </a:extLst>
            </p:cNvPr>
            <p:cNvSpPr txBox="1"/>
            <p:nvPr/>
          </p:nvSpPr>
          <p:spPr>
            <a:xfrm>
              <a:off x="278451" y="3254912"/>
              <a:ext cx="6096646" cy="824136"/>
            </a:xfrm>
            <a:prstGeom prst="rect">
              <a:avLst/>
            </a:prstGeom>
            <a:noFill/>
          </p:spPr>
          <p:txBody>
            <a:bodyPr wrap="square">
              <a:spAutoFit/>
            </a:bodyPr>
            <a:lstStyle/>
            <a:p>
              <a:pPr lvl="1">
                <a:lnSpc>
                  <a:spcPct val="200000"/>
                </a:lnSpc>
                <a:spcBef>
                  <a:spcPts val="500"/>
                </a:spcBef>
              </a:pPr>
              <a:r>
                <a:rPr lang="en-US" altLang="zh-CN" sz="2800" dirty="0">
                  <a:latin typeface="微软雅黑" panose="020B0503020204020204" pitchFamily="34" charset="-122"/>
                  <a:ea typeface="微软雅黑" panose="020B0503020204020204" pitchFamily="34" charset="-122"/>
                </a:rPr>
                <a:t>    </a:t>
              </a:r>
              <a:r>
                <a:rPr lang="en-US" altLang="zh-CN" sz="2800" dirty="0" err="1">
                  <a:latin typeface="微软雅黑" panose="020B0503020204020204" pitchFamily="34" charset="-122"/>
                  <a:ea typeface="微软雅黑" panose="020B0503020204020204" pitchFamily="34" charset="-122"/>
                </a:rPr>
                <a:t>evdev&amp;uinput</a:t>
              </a:r>
              <a:r>
                <a:rPr lang="zh-CN" altLang="en-US" sz="2800" dirty="0">
                  <a:latin typeface="微软雅黑" panose="020B0503020204020204" pitchFamily="34" charset="-122"/>
                  <a:ea typeface="微软雅黑" panose="020B0503020204020204" pitchFamily="34" charset="-122"/>
                </a:rPr>
                <a:t>适配</a:t>
              </a:r>
              <a:endParaRPr lang="en-US" altLang="zh-CN" sz="2800" dirty="0">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A37B01F8-E211-436B-F1F8-D70991FA9C3C}"/>
              </a:ext>
            </a:extLst>
          </p:cNvPr>
          <p:cNvSpPr txBox="1"/>
          <p:nvPr/>
        </p:nvSpPr>
        <p:spPr>
          <a:xfrm>
            <a:off x="263960" y="4273971"/>
            <a:ext cx="6096646" cy="824136"/>
          </a:xfrm>
          <a:prstGeom prst="rect">
            <a:avLst/>
          </a:prstGeom>
          <a:noFill/>
        </p:spPr>
        <p:txBody>
          <a:bodyPr wrap="square">
            <a:spAutoFit/>
          </a:bodyPr>
          <a:lstStyle/>
          <a:p>
            <a:pPr lvl="1">
              <a:lnSpc>
                <a:spcPct val="200000"/>
              </a:lnSpc>
              <a:spcBef>
                <a:spcPts val="500"/>
              </a:spcBef>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 键盘编码映射</a:t>
            </a:r>
            <a:endParaRPr lang="en-US" altLang="zh-CN" sz="28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A6906199-D400-C1FF-DE5F-CFF1865BD05B}"/>
              </a:ext>
            </a:extLst>
          </p:cNvPr>
          <p:cNvSpPr txBox="1"/>
          <p:nvPr/>
        </p:nvSpPr>
        <p:spPr>
          <a:xfrm>
            <a:off x="987836" y="2498645"/>
            <a:ext cx="6102456" cy="523220"/>
          </a:xfrm>
          <a:prstGeom prst="rect">
            <a:avLst/>
          </a:prstGeom>
          <a:noFill/>
        </p:spPr>
        <p:txBody>
          <a:bodyPr wrap="square">
            <a:spAutoFit/>
          </a:bodyPr>
          <a:lstStyle/>
          <a:p>
            <a:r>
              <a:rPr lang="en-US" altLang="zh-CN" sz="2800" dirty="0">
                <a:latin typeface="微软雅黑" panose="020B0503020204020204" pitchFamily="34" charset="-122"/>
                <a:ea typeface="微软雅黑" panose="020B0503020204020204" pitchFamily="34" charset="-122"/>
              </a:rPr>
              <a:t> Python3</a:t>
            </a:r>
            <a:r>
              <a:rPr lang="zh-CN" altLang="en-US" sz="2800" dirty="0">
                <a:latin typeface="微软雅黑" panose="020B0503020204020204" pitchFamily="34" charset="-122"/>
                <a:ea typeface="微软雅黑" panose="020B0503020204020204" pitchFamily="34" charset="-122"/>
              </a:rPr>
              <a:t>开发</a:t>
            </a:r>
          </a:p>
        </p:txBody>
      </p:sp>
    </p:spTree>
    <p:extLst>
      <p:ext uri="{BB962C8B-B14F-4D97-AF65-F5344CB8AC3E}">
        <p14:creationId xmlns:p14="http://schemas.microsoft.com/office/powerpoint/2010/main" val="262345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3.4 </a:t>
            </a:r>
            <a:r>
              <a:rPr lang="zh-CN" altLang="en-US" dirty="0">
                <a:latin typeface="微软雅黑" panose="020B0503020204020204" pitchFamily="34" charset="-122"/>
                <a:ea typeface="微软雅黑" panose="020B0503020204020204" pitchFamily="34" charset="-122"/>
              </a:rPr>
              <a:t>功能亮点</a:t>
            </a:r>
          </a:p>
        </p:txBody>
      </p:sp>
      <p:sp>
        <p:nvSpPr>
          <p:cNvPr id="11" name="内容占位符 1">
            <a:extLst>
              <a:ext uri="{FF2B5EF4-FFF2-40B4-BE49-F238E27FC236}">
                <a16:creationId xmlns:a16="http://schemas.microsoft.com/office/drawing/2014/main" id="{E9AACE89-16F8-F3DE-ADF0-CD893C65CA56}"/>
              </a:ext>
            </a:extLst>
          </p:cNvPr>
          <p:cNvSpPr>
            <a:spLocks noGrp="1"/>
          </p:cNvSpPr>
          <p:nvPr>
            <p:ph sz="quarter" idx="14"/>
          </p:nvPr>
        </p:nvSpPr>
        <p:spPr>
          <a:xfrm>
            <a:off x="2865560" y="860078"/>
            <a:ext cx="6362765" cy="964100"/>
          </a:xfrm>
        </p:spPr>
        <p:txBody>
          <a:bodyPr>
            <a:normAutofit/>
          </a:bodyPr>
          <a:lstStyle/>
          <a:p>
            <a:pPr marL="457200" lvl="1" indent="0" algn="ctr">
              <a:lnSpc>
                <a:spcPct val="200000"/>
              </a:lnSpc>
              <a:buNone/>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亮点</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2</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：优秀的用户体验与性能优化</a:t>
            </a: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B864CC07-CFB8-0D08-FD07-09B3DE8008A6}"/>
              </a:ext>
            </a:extLst>
          </p:cNvPr>
          <p:cNvGrpSpPr/>
          <p:nvPr/>
        </p:nvGrpSpPr>
        <p:grpSpPr>
          <a:xfrm>
            <a:off x="1860864" y="1919269"/>
            <a:ext cx="4235135" cy="1807223"/>
            <a:chOff x="177689" y="2090452"/>
            <a:chExt cx="4235135" cy="1807223"/>
          </a:xfrm>
        </p:grpSpPr>
        <p:pic>
          <p:nvPicPr>
            <p:cNvPr id="13" name="图片 12">
              <a:extLst>
                <a:ext uri="{FF2B5EF4-FFF2-40B4-BE49-F238E27FC236}">
                  <a16:creationId xmlns:a16="http://schemas.microsoft.com/office/drawing/2014/main" id="{9DD397C2-6B1F-2C4E-2FC2-FC3865F1E38D}"/>
                </a:ext>
              </a:extLst>
            </p:cNvPr>
            <p:cNvPicPr>
              <a:picLocks noChangeAspect="1"/>
            </p:cNvPicPr>
            <p:nvPr/>
          </p:nvPicPr>
          <p:blipFill>
            <a:blip r:embed="rId3"/>
            <a:stretch>
              <a:fillRect/>
            </a:stretch>
          </p:blipFill>
          <p:spPr>
            <a:xfrm>
              <a:off x="1585780" y="3137034"/>
              <a:ext cx="709477" cy="583932"/>
            </a:xfrm>
            <a:prstGeom prst="rect">
              <a:avLst/>
            </a:prstGeom>
          </p:spPr>
        </p:pic>
        <p:sp>
          <p:nvSpPr>
            <p:cNvPr id="2" name="文本框 1">
              <a:extLst>
                <a:ext uri="{FF2B5EF4-FFF2-40B4-BE49-F238E27FC236}">
                  <a16:creationId xmlns:a16="http://schemas.microsoft.com/office/drawing/2014/main" id="{96DBA1A4-1BD6-2CAE-EC1E-9500382DC068}"/>
                </a:ext>
              </a:extLst>
            </p:cNvPr>
            <p:cNvSpPr txBox="1"/>
            <p:nvPr/>
          </p:nvSpPr>
          <p:spPr>
            <a:xfrm>
              <a:off x="177689" y="2090452"/>
              <a:ext cx="4235135" cy="874407"/>
            </a:xfrm>
            <a:prstGeom prst="rect">
              <a:avLst/>
            </a:prstGeom>
            <a:noFill/>
          </p:spPr>
          <p:txBody>
            <a:bodyPr wrap="square" rtlCol="0">
              <a:spAutoFit/>
            </a:bodyPr>
            <a:lstStyle/>
            <a:p>
              <a:pPr lvl="1" algn="ctr">
                <a:lnSpc>
                  <a:spcPct val="150000"/>
                </a:lnSpc>
              </a:pPr>
              <a:r>
                <a:rPr lang="zh-CN" altLang="en-US" dirty="0">
                  <a:latin typeface="微软雅黑" panose="020B0503020204020204" pitchFamily="34" charset="-122"/>
                  <a:ea typeface="微软雅黑" panose="020B0503020204020204" pitchFamily="34" charset="-122"/>
                </a:rPr>
                <a:t>近乎完整的输入支持</a:t>
              </a:r>
              <a:endParaRPr lang="en-US" altLang="zh-CN" dirty="0">
                <a:latin typeface="微软雅黑" panose="020B0503020204020204" pitchFamily="34" charset="-122"/>
                <a:ea typeface="微软雅黑" panose="020B0503020204020204" pitchFamily="34" charset="-122"/>
              </a:endParaRPr>
            </a:p>
            <a:p>
              <a:pPr lvl="1" algn="ctr">
                <a:lnSpc>
                  <a:spcPct val="150000"/>
                </a:lnSpc>
              </a:pP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种鼠标操作，</a:t>
              </a:r>
              <a:r>
                <a:rPr lang="en-US" altLang="zh-CN" b="1" dirty="0">
                  <a:latin typeface="微软雅黑" panose="020B0503020204020204" pitchFamily="34" charset="-122"/>
                  <a:ea typeface="微软雅黑" panose="020B0503020204020204" pitchFamily="34" charset="-122"/>
                </a:rPr>
                <a:t>104</a:t>
              </a:r>
              <a:r>
                <a:rPr lang="zh-CN" altLang="en-US" dirty="0">
                  <a:latin typeface="微软雅黑" panose="020B0503020204020204" pitchFamily="34" charset="-122"/>
                  <a:ea typeface="微软雅黑" panose="020B0503020204020204" pitchFamily="34" charset="-122"/>
                </a:rPr>
                <a:t>个键位支持）</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E498408-F272-7536-9390-F77032B5FCC4}"/>
                </a:ext>
              </a:extLst>
            </p:cNvPr>
            <p:cNvPicPr>
              <a:picLocks noChangeAspect="1"/>
            </p:cNvPicPr>
            <p:nvPr/>
          </p:nvPicPr>
          <p:blipFill>
            <a:blip r:embed="rId4"/>
            <a:stretch>
              <a:fillRect/>
            </a:stretch>
          </p:blipFill>
          <p:spPr>
            <a:xfrm>
              <a:off x="710666" y="3134532"/>
              <a:ext cx="701482" cy="701482"/>
            </a:xfrm>
            <a:prstGeom prst="rect">
              <a:avLst/>
            </a:prstGeom>
          </p:spPr>
        </p:pic>
        <p:pic>
          <p:nvPicPr>
            <p:cNvPr id="7" name="图片 6">
              <a:extLst>
                <a:ext uri="{FF2B5EF4-FFF2-40B4-BE49-F238E27FC236}">
                  <a16:creationId xmlns:a16="http://schemas.microsoft.com/office/drawing/2014/main" id="{A17BA885-56CD-B126-C108-5F6D45CDA9C5}"/>
                </a:ext>
              </a:extLst>
            </p:cNvPr>
            <p:cNvPicPr>
              <a:picLocks noChangeAspect="1"/>
            </p:cNvPicPr>
            <p:nvPr/>
          </p:nvPicPr>
          <p:blipFill>
            <a:blip r:embed="rId5"/>
            <a:stretch>
              <a:fillRect/>
            </a:stretch>
          </p:blipFill>
          <p:spPr>
            <a:xfrm>
              <a:off x="2468889" y="3106754"/>
              <a:ext cx="701482" cy="701482"/>
            </a:xfrm>
            <a:prstGeom prst="rect">
              <a:avLst/>
            </a:prstGeom>
          </p:spPr>
        </p:pic>
        <p:pic>
          <p:nvPicPr>
            <p:cNvPr id="10" name="图片 9">
              <a:extLst>
                <a:ext uri="{FF2B5EF4-FFF2-40B4-BE49-F238E27FC236}">
                  <a16:creationId xmlns:a16="http://schemas.microsoft.com/office/drawing/2014/main" id="{FAB1D38E-A163-C32E-50C4-5E9390645113}"/>
                </a:ext>
              </a:extLst>
            </p:cNvPr>
            <p:cNvPicPr>
              <a:picLocks noChangeAspect="1"/>
            </p:cNvPicPr>
            <p:nvPr/>
          </p:nvPicPr>
          <p:blipFill>
            <a:blip r:embed="rId6"/>
            <a:stretch>
              <a:fillRect/>
            </a:stretch>
          </p:blipFill>
          <p:spPr>
            <a:xfrm>
              <a:off x="3241848" y="3072871"/>
              <a:ext cx="824804" cy="824804"/>
            </a:xfrm>
            <a:prstGeom prst="rect">
              <a:avLst/>
            </a:prstGeom>
          </p:spPr>
        </p:pic>
      </p:grpSp>
      <p:grpSp>
        <p:nvGrpSpPr>
          <p:cNvPr id="25" name="组合 24">
            <a:extLst>
              <a:ext uri="{FF2B5EF4-FFF2-40B4-BE49-F238E27FC236}">
                <a16:creationId xmlns:a16="http://schemas.microsoft.com/office/drawing/2014/main" id="{1619538A-0A0C-17B8-5DB2-2FEB6FE31AF0}"/>
              </a:ext>
            </a:extLst>
          </p:cNvPr>
          <p:cNvGrpSpPr/>
          <p:nvPr/>
        </p:nvGrpSpPr>
        <p:grpSpPr>
          <a:xfrm>
            <a:off x="5121523" y="1914139"/>
            <a:ext cx="4870344" cy="1838484"/>
            <a:chOff x="6096000" y="2072780"/>
            <a:chExt cx="4870344" cy="1838484"/>
          </a:xfrm>
        </p:grpSpPr>
        <p:pic>
          <p:nvPicPr>
            <p:cNvPr id="12" name="图片 11">
              <a:extLst>
                <a:ext uri="{FF2B5EF4-FFF2-40B4-BE49-F238E27FC236}">
                  <a16:creationId xmlns:a16="http://schemas.microsoft.com/office/drawing/2014/main" id="{91D7DF66-1513-903F-F85F-56F265CB41E4}"/>
                </a:ext>
              </a:extLst>
            </p:cNvPr>
            <p:cNvPicPr>
              <a:picLocks noChangeAspect="1"/>
            </p:cNvPicPr>
            <p:nvPr/>
          </p:nvPicPr>
          <p:blipFill>
            <a:blip r:embed="rId7"/>
            <a:stretch>
              <a:fillRect/>
            </a:stretch>
          </p:blipFill>
          <p:spPr>
            <a:xfrm>
              <a:off x="9009768" y="3093437"/>
              <a:ext cx="916895" cy="783671"/>
            </a:xfrm>
            <a:prstGeom prst="rect">
              <a:avLst/>
            </a:prstGeom>
          </p:spPr>
        </p:pic>
        <p:sp>
          <p:nvSpPr>
            <p:cNvPr id="15" name="文本框 14">
              <a:extLst>
                <a:ext uri="{FF2B5EF4-FFF2-40B4-BE49-F238E27FC236}">
                  <a16:creationId xmlns:a16="http://schemas.microsoft.com/office/drawing/2014/main" id="{F0648854-8CBC-1176-89FD-46A1E4D1AFAE}"/>
                </a:ext>
              </a:extLst>
            </p:cNvPr>
            <p:cNvSpPr txBox="1"/>
            <p:nvPr/>
          </p:nvSpPr>
          <p:spPr>
            <a:xfrm>
              <a:off x="6096000" y="2072780"/>
              <a:ext cx="4870344" cy="873957"/>
            </a:xfrm>
            <a:prstGeom prst="rect">
              <a:avLst/>
            </a:prstGeom>
            <a:noFill/>
          </p:spPr>
          <p:txBody>
            <a:bodyPr wrap="square">
              <a:spAutoFit/>
            </a:bodyPr>
            <a:lstStyle/>
            <a:p>
              <a:pPr lvl="1" algn="ctr">
                <a:lnSpc>
                  <a:spcPct val="150000"/>
                </a:lnSpc>
              </a:pPr>
              <a:r>
                <a:rPr lang="zh-CN" altLang="en-US" dirty="0">
                  <a:latin typeface="微软雅黑" panose="020B0503020204020204" pitchFamily="34" charset="-122"/>
                  <a:ea typeface="微软雅黑" panose="020B0503020204020204" pitchFamily="34" charset="-122"/>
                </a:rPr>
                <a:t>用户友好的</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交互设计</a:t>
              </a:r>
              <a:endParaRPr lang="en-US" altLang="zh-CN" dirty="0">
                <a:latin typeface="微软雅黑" panose="020B0503020204020204" pitchFamily="34" charset="-122"/>
                <a:ea typeface="微软雅黑" panose="020B0503020204020204" pitchFamily="34" charset="-122"/>
              </a:endParaRPr>
            </a:p>
            <a:p>
              <a:pPr lvl="1" algn="ctr">
                <a:lnSpc>
                  <a:spcPct val="150000"/>
                </a:lnSpc>
              </a:pPr>
              <a:r>
                <a:rPr lang="zh-CN" altLang="en-US" dirty="0">
                  <a:latin typeface="微软雅黑" panose="020B0503020204020204" pitchFamily="34" charset="-122"/>
                  <a:ea typeface="微软雅黑" panose="020B0503020204020204" pitchFamily="34" charset="-122"/>
                </a:rPr>
                <a:t>开箱即用的</a:t>
              </a:r>
              <a:r>
                <a:rPr lang="zh-CN" altLang="en-US" b="1" dirty="0">
                  <a:latin typeface="微软雅黑" panose="020B0503020204020204" pitchFamily="34" charset="-122"/>
                  <a:ea typeface="微软雅黑" panose="020B0503020204020204" pitchFamily="34" charset="-122"/>
                </a:rPr>
                <a:t>自动化配置方案</a:t>
              </a:r>
              <a:endParaRPr lang="zh-CN" altLang="en-US" dirty="0"/>
            </a:p>
          </p:txBody>
        </p:sp>
        <p:pic>
          <p:nvPicPr>
            <p:cNvPr id="23" name="图片 22">
              <a:extLst>
                <a:ext uri="{FF2B5EF4-FFF2-40B4-BE49-F238E27FC236}">
                  <a16:creationId xmlns:a16="http://schemas.microsoft.com/office/drawing/2014/main" id="{E1A662BE-5C71-9438-BA27-826F9B8CD94D}"/>
                </a:ext>
              </a:extLst>
            </p:cNvPr>
            <p:cNvPicPr>
              <a:picLocks noChangeAspect="1"/>
            </p:cNvPicPr>
            <p:nvPr/>
          </p:nvPicPr>
          <p:blipFill>
            <a:blip r:embed="rId8"/>
            <a:stretch>
              <a:fillRect/>
            </a:stretch>
          </p:blipFill>
          <p:spPr>
            <a:xfrm>
              <a:off x="7761467" y="2994368"/>
              <a:ext cx="916896" cy="916896"/>
            </a:xfrm>
            <a:prstGeom prst="rect">
              <a:avLst/>
            </a:prstGeom>
          </p:spPr>
        </p:pic>
      </p:grpSp>
      <p:grpSp>
        <p:nvGrpSpPr>
          <p:cNvPr id="33" name="组合 32">
            <a:extLst>
              <a:ext uri="{FF2B5EF4-FFF2-40B4-BE49-F238E27FC236}">
                <a16:creationId xmlns:a16="http://schemas.microsoft.com/office/drawing/2014/main" id="{64EAFA42-69C1-EF25-A170-F0EF58BA11EB}"/>
              </a:ext>
            </a:extLst>
          </p:cNvPr>
          <p:cNvGrpSpPr/>
          <p:nvPr/>
        </p:nvGrpSpPr>
        <p:grpSpPr>
          <a:xfrm>
            <a:off x="2257783" y="4045627"/>
            <a:ext cx="3789160" cy="2276260"/>
            <a:chOff x="918450" y="4059135"/>
            <a:chExt cx="3789160" cy="2276260"/>
          </a:xfrm>
        </p:grpSpPr>
        <p:sp>
          <p:nvSpPr>
            <p:cNvPr id="19" name="文本框 18">
              <a:extLst>
                <a:ext uri="{FF2B5EF4-FFF2-40B4-BE49-F238E27FC236}">
                  <a16:creationId xmlns:a16="http://schemas.microsoft.com/office/drawing/2014/main" id="{F121C87E-4AD2-F613-91AD-FBFE3A5EF49A}"/>
                </a:ext>
              </a:extLst>
            </p:cNvPr>
            <p:cNvSpPr txBox="1"/>
            <p:nvPr/>
          </p:nvSpPr>
          <p:spPr>
            <a:xfrm>
              <a:off x="1053521" y="4059135"/>
              <a:ext cx="3117655" cy="874407"/>
            </a:xfrm>
            <a:prstGeom prst="rect">
              <a:avLst/>
            </a:prstGeom>
            <a:noFill/>
          </p:spPr>
          <p:txBody>
            <a:bodyPr wrap="square">
              <a:spAutoFit/>
            </a:bodyPr>
            <a:lstStyle/>
            <a:p>
              <a:pPr lvl="1" algn="ctr">
                <a:lnSpc>
                  <a:spcPct val="150000"/>
                </a:lnSpc>
              </a:pPr>
              <a:r>
                <a:rPr lang="zh-CN" altLang="en-US" dirty="0">
                  <a:latin typeface="微软雅黑" panose="020B0503020204020204" pitchFamily="34" charset="-122"/>
                  <a:ea typeface="微软雅黑" panose="020B0503020204020204" pitchFamily="34" charset="-122"/>
                </a:rPr>
                <a:t>优秀的性能调校</a:t>
              </a:r>
              <a:endParaRPr lang="en-US" altLang="zh-CN" dirty="0">
                <a:latin typeface="微软雅黑" panose="020B0503020204020204" pitchFamily="34" charset="-122"/>
                <a:ea typeface="微软雅黑" panose="020B0503020204020204" pitchFamily="34" charset="-122"/>
              </a:endParaRPr>
            </a:p>
            <a:p>
              <a:pPr lvl="1" algn="ctr">
                <a:lnSpc>
                  <a:spcPct val="15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250+Hz</a:t>
              </a:r>
              <a:r>
                <a:rPr lang="zh-CN" altLang="en-US" dirty="0">
                  <a:latin typeface="微软雅黑" panose="020B0503020204020204" pitchFamily="34" charset="-122"/>
                  <a:ea typeface="微软雅黑" panose="020B0503020204020204" pitchFamily="34" charset="-122"/>
                </a:rPr>
                <a:t>共享回报率）</a:t>
              </a:r>
              <a:endParaRPr lang="en-US" altLang="zh-CN"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EF4E28BB-BB3A-567C-706A-287FF41DD4B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914617" y="5031262"/>
              <a:ext cx="1792993" cy="1304133"/>
            </a:xfrm>
            <a:prstGeom prst="rect">
              <a:avLst/>
            </a:prstGeom>
          </p:spPr>
        </p:pic>
        <p:pic>
          <p:nvPicPr>
            <p:cNvPr id="28" name="Picture 2">
              <a:extLst>
                <a:ext uri="{FF2B5EF4-FFF2-40B4-BE49-F238E27FC236}">
                  <a16:creationId xmlns:a16="http://schemas.microsoft.com/office/drawing/2014/main" id="{AAB0B153-3100-18FF-CC38-3C7E113E4ADF}"/>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t="10467"/>
            <a:stretch/>
          </p:blipFill>
          <p:spPr bwMode="auto">
            <a:xfrm>
              <a:off x="918450" y="5113018"/>
              <a:ext cx="1822857" cy="11696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组合 33">
            <a:extLst>
              <a:ext uri="{FF2B5EF4-FFF2-40B4-BE49-F238E27FC236}">
                <a16:creationId xmlns:a16="http://schemas.microsoft.com/office/drawing/2014/main" id="{397700EE-A707-D6ED-1C49-B20A9A234EA7}"/>
              </a:ext>
            </a:extLst>
          </p:cNvPr>
          <p:cNvGrpSpPr/>
          <p:nvPr/>
        </p:nvGrpSpPr>
        <p:grpSpPr>
          <a:xfrm>
            <a:off x="6145058" y="4045627"/>
            <a:ext cx="3132324" cy="2138265"/>
            <a:chOff x="7915654" y="4144373"/>
            <a:chExt cx="3132324" cy="2138265"/>
          </a:xfrm>
        </p:grpSpPr>
        <p:sp>
          <p:nvSpPr>
            <p:cNvPr id="20" name="文本框 19">
              <a:extLst>
                <a:ext uri="{FF2B5EF4-FFF2-40B4-BE49-F238E27FC236}">
                  <a16:creationId xmlns:a16="http://schemas.microsoft.com/office/drawing/2014/main" id="{A04AB30B-1F5B-A278-DC41-F8668AAF8A44}"/>
                </a:ext>
              </a:extLst>
            </p:cNvPr>
            <p:cNvSpPr txBox="1"/>
            <p:nvPr/>
          </p:nvSpPr>
          <p:spPr>
            <a:xfrm>
              <a:off x="7915654" y="4144373"/>
              <a:ext cx="3132324" cy="874407"/>
            </a:xfrm>
            <a:prstGeom prst="rect">
              <a:avLst/>
            </a:prstGeom>
            <a:noFill/>
          </p:spPr>
          <p:txBody>
            <a:bodyPr wrap="square">
              <a:spAutoFit/>
            </a:bodyPr>
            <a:lstStyle/>
            <a:p>
              <a:pPr lvl="1" algn="ctr">
                <a:lnSpc>
                  <a:spcPct val="150000"/>
                </a:lnSpc>
              </a:pPr>
              <a:r>
                <a:rPr lang="zh-CN" altLang="en-US" dirty="0">
                  <a:latin typeface="微软雅黑" panose="020B0503020204020204" pitchFamily="34" charset="-122"/>
                  <a:ea typeface="微软雅黑" panose="020B0503020204020204" pitchFamily="34" charset="-122"/>
                </a:rPr>
                <a:t>更多的主机</a:t>
              </a:r>
              <a:endParaRPr lang="en-US" altLang="zh-CN" dirty="0">
                <a:latin typeface="微软雅黑" panose="020B0503020204020204" pitchFamily="34" charset="-122"/>
                <a:ea typeface="微软雅黑" panose="020B0503020204020204" pitchFamily="34" charset="-122"/>
              </a:endParaRPr>
            </a:p>
            <a:p>
              <a:pPr lvl="1" algn="ctr">
                <a:lnSpc>
                  <a:spcPct val="150000"/>
                </a:lnSpc>
              </a:pPr>
              <a:r>
                <a:rPr lang="zh-CN" altLang="en-US" dirty="0">
                  <a:latin typeface="微软雅黑" panose="020B0503020204020204" pitchFamily="34" charset="-122"/>
                  <a:ea typeface="微软雅黑" panose="020B0503020204020204" pitchFamily="34" charset="-122"/>
                </a:rPr>
                <a:t>连接数量支持</a:t>
              </a:r>
              <a:endParaRPr lang="en-US" altLang="zh-CN" dirty="0">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23A37904-4012-F660-B7C9-962BF183DDC9}"/>
                </a:ext>
              </a:extLst>
            </p:cNvPr>
            <p:cNvPicPr>
              <a:picLocks noChangeAspect="1"/>
            </p:cNvPicPr>
            <p:nvPr/>
          </p:nvPicPr>
          <p:blipFill>
            <a:blip r:embed="rId11"/>
            <a:stretch>
              <a:fillRect/>
            </a:stretch>
          </p:blipFill>
          <p:spPr>
            <a:xfrm>
              <a:off x="8375436" y="5113017"/>
              <a:ext cx="1169621" cy="1169621"/>
            </a:xfrm>
            <a:prstGeom prst="rect">
              <a:avLst/>
            </a:prstGeom>
          </p:spPr>
        </p:pic>
        <p:pic>
          <p:nvPicPr>
            <p:cNvPr id="32" name="图片 31">
              <a:extLst>
                <a:ext uri="{FF2B5EF4-FFF2-40B4-BE49-F238E27FC236}">
                  <a16:creationId xmlns:a16="http://schemas.microsoft.com/office/drawing/2014/main" id="{18336D0E-31E6-6819-7A13-7600B48F8CC8}"/>
                </a:ext>
              </a:extLst>
            </p:cNvPr>
            <p:cNvPicPr>
              <a:picLocks noChangeAspect="1"/>
            </p:cNvPicPr>
            <p:nvPr/>
          </p:nvPicPr>
          <p:blipFill>
            <a:blip r:embed="rId12"/>
            <a:stretch>
              <a:fillRect/>
            </a:stretch>
          </p:blipFill>
          <p:spPr>
            <a:xfrm>
              <a:off x="9805887" y="5098517"/>
              <a:ext cx="1169621" cy="1169621"/>
            </a:xfrm>
            <a:prstGeom prst="rect">
              <a:avLst/>
            </a:prstGeom>
          </p:spPr>
        </p:pic>
      </p:grpSp>
      <p:sp>
        <p:nvSpPr>
          <p:cNvPr id="36" name="文本框 35">
            <a:extLst>
              <a:ext uri="{FF2B5EF4-FFF2-40B4-BE49-F238E27FC236}">
                <a16:creationId xmlns:a16="http://schemas.microsoft.com/office/drawing/2014/main" id="{931CB81B-1536-F502-895E-B5352FCE3953}"/>
              </a:ext>
            </a:extLst>
          </p:cNvPr>
          <p:cNvSpPr txBox="1"/>
          <p:nvPr/>
        </p:nvSpPr>
        <p:spPr>
          <a:xfrm>
            <a:off x="10068753" y="2218930"/>
            <a:ext cx="2034766" cy="1285032"/>
          </a:xfrm>
          <a:prstGeom prst="rect">
            <a:avLst/>
          </a:prstGeom>
          <a:noFill/>
        </p:spPr>
        <p:txBody>
          <a:bodyPr wrap="square" rtlCol="0">
            <a:spAutoFit/>
          </a:bodyPr>
          <a:lstStyle/>
          <a:p>
            <a:pPr>
              <a:lnSpc>
                <a:spcPct val="150000"/>
              </a:lnSpc>
            </a:pPr>
            <a:r>
              <a:rPr lang="zh-CN" altLang="en-US" dirty="0"/>
              <a:t>自动主机注册</a:t>
            </a:r>
            <a:endParaRPr lang="en-US" altLang="zh-CN" dirty="0"/>
          </a:p>
          <a:p>
            <a:pPr>
              <a:lnSpc>
                <a:spcPct val="150000"/>
              </a:lnSpc>
            </a:pPr>
            <a:r>
              <a:rPr lang="zh-CN" altLang="en-US" dirty="0"/>
              <a:t>自动主机发现</a:t>
            </a:r>
            <a:endParaRPr lang="en-US" altLang="zh-CN" dirty="0"/>
          </a:p>
          <a:p>
            <a:pPr>
              <a:lnSpc>
                <a:spcPct val="150000"/>
              </a:lnSpc>
            </a:pPr>
            <a:r>
              <a:rPr lang="zh-CN" altLang="en-US" dirty="0"/>
              <a:t>桌面通知机制</a:t>
            </a:r>
            <a:endParaRPr lang="en-US" altLang="zh-CN" dirty="0"/>
          </a:p>
        </p:txBody>
      </p:sp>
      <p:sp>
        <p:nvSpPr>
          <p:cNvPr id="37" name="文本框 36">
            <a:extLst>
              <a:ext uri="{FF2B5EF4-FFF2-40B4-BE49-F238E27FC236}">
                <a16:creationId xmlns:a16="http://schemas.microsoft.com/office/drawing/2014/main" id="{16256C62-A18F-3834-850C-CA05104EDD7C}"/>
              </a:ext>
            </a:extLst>
          </p:cNvPr>
          <p:cNvSpPr txBox="1"/>
          <p:nvPr/>
        </p:nvSpPr>
        <p:spPr>
          <a:xfrm>
            <a:off x="10068753" y="4482830"/>
            <a:ext cx="2364615" cy="1285032"/>
          </a:xfrm>
          <a:prstGeom prst="rect">
            <a:avLst/>
          </a:prstGeom>
          <a:noFill/>
        </p:spPr>
        <p:txBody>
          <a:bodyPr wrap="square" rtlCol="0">
            <a:spAutoFit/>
          </a:bodyPr>
          <a:lstStyle/>
          <a:p>
            <a:pPr>
              <a:lnSpc>
                <a:spcPct val="150000"/>
              </a:lnSpc>
            </a:pPr>
            <a:r>
              <a:rPr lang="zh-CN" altLang="en-US" dirty="0"/>
              <a:t>线程池机制</a:t>
            </a:r>
            <a:endParaRPr lang="en-US" altLang="zh-CN" dirty="0"/>
          </a:p>
          <a:p>
            <a:pPr>
              <a:lnSpc>
                <a:spcPct val="150000"/>
              </a:lnSpc>
            </a:pPr>
            <a:r>
              <a:rPr lang="zh-CN" altLang="en-US" dirty="0"/>
              <a:t>多路</a:t>
            </a:r>
            <a:r>
              <a:rPr lang="en-US" altLang="zh-CN" dirty="0"/>
              <a:t>IO</a:t>
            </a:r>
            <a:r>
              <a:rPr lang="zh-CN" altLang="en-US" dirty="0"/>
              <a:t>复用</a:t>
            </a:r>
            <a:endParaRPr lang="en-US" altLang="zh-CN" dirty="0"/>
          </a:p>
          <a:p>
            <a:pPr>
              <a:lnSpc>
                <a:spcPct val="150000"/>
              </a:lnSpc>
            </a:pPr>
            <a:r>
              <a:rPr lang="zh-CN" altLang="en-US" dirty="0"/>
              <a:t>主机屏幕管理</a:t>
            </a:r>
          </a:p>
        </p:txBody>
      </p:sp>
      <p:sp>
        <p:nvSpPr>
          <p:cNvPr id="38" name="文本框 37">
            <a:extLst>
              <a:ext uri="{FF2B5EF4-FFF2-40B4-BE49-F238E27FC236}">
                <a16:creationId xmlns:a16="http://schemas.microsoft.com/office/drawing/2014/main" id="{0A70DBD5-FAA1-6E4B-4960-8976BB1AF756}"/>
              </a:ext>
            </a:extLst>
          </p:cNvPr>
          <p:cNvSpPr txBox="1"/>
          <p:nvPr/>
        </p:nvSpPr>
        <p:spPr>
          <a:xfrm>
            <a:off x="117661" y="4807702"/>
            <a:ext cx="2034766" cy="1285032"/>
          </a:xfrm>
          <a:prstGeom prst="rect">
            <a:avLst/>
          </a:prstGeom>
          <a:noFill/>
        </p:spPr>
        <p:txBody>
          <a:bodyPr wrap="square" rtlCol="0">
            <a:spAutoFit/>
          </a:bodyPr>
          <a:lstStyle/>
          <a:p>
            <a:pPr>
              <a:lnSpc>
                <a:spcPct val="150000"/>
              </a:lnSpc>
            </a:pPr>
            <a:r>
              <a:rPr lang="zh-CN" altLang="en-US" dirty="0"/>
              <a:t>消息队列模型</a:t>
            </a:r>
            <a:endParaRPr lang="en-US" altLang="zh-CN" dirty="0"/>
          </a:p>
          <a:p>
            <a:pPr>
              <a:lnSpc>
                <a:spcPct val="150000"/>
              </a:lnSpc>
            </a:pPr>
            <a:r>
              <a:rPr lang="zh-CN" altLang="en-US" dirty="0"/>
              <a:t>传输粒度调校</a:t>
            </a:r>
            <a:endParaRPr lang="en-US" altLang="zh-CN" dirty="0"/>
          </a:p>
          <a:p>
            <a:pPr>
              <a:lnSpc>
                <a:spcPct val="150000"/>
              </a:lnSpc>
            </a:pPr>
            <a:r>
              <a:rPr lang="zh-CN" altLang="en-US" dirty="0"/>
              <a:t>动态策略调整</a:t>
            </a:r>
          </a:p>
        </p:txBody>
      </p:sp>
      <p:sp>
        <p:nvSpPr>
          <p:cNvPr id="39" name="文本框 38">
            <a:extLst>
              <a:ext uri="{FF2B5EF4-FFF2-40B4-BE49-F238E27FC236}">
                <a16:creationId xmlns:a16="http://schemas.microsoft.com/office/drawing/2014/main" id="{12BF46BC-B564-6782-9335-0CC1F9B21A09}"/>
              </a:ext>
            </a:extLst>
          </p:cNvPr>
          <p:cNvSpPr txBox="1"/>
          <p:nvPr/>
        </p:nvSpPr>
        <p:spPr>
          <a:xfrm>
            <a:off x="215655" y="2134620"/>
            <a:ext cx="2034766" cy="1285032"/>
          </a:xfrm>
          <a:prstGeom prst="rect">
            <a:avLst/>
          </a:prstGeom>
          <a:noFill/>
        </p:spPr>
        <p:txBody>
          <a:bodyPr wrap="square" rtlCol="0">
            <a:spAutoFit/>
          </a:bodyPr>
          <a:lstStyle/>
          <a:p>
            <a:pPr>
              <a:lnSpc>
                <a:spcPct val="150000"/>
              </a:lnSpc>
            </a:pPr>
            <a:r>
              <a:rPr lang="zh-CN" altLang="en-US" dirty="0"/>
              <a:t>组合输入支持</a:t>
            </a:r>
            <a:endParaRPr lang="en-US" altLang="zh-CN" dirty="0"/>
          </a:p>
          <a:p>
            <a:pPr>
              <a:lnSpc>
                <a:spcPct val="150000"/>
              </a:lnSpc>
            </a:pPr>
            <a:r>
              <a:rPr lang="zh-CN" altLang="en-US" dirty="0"/>
              <a:t>剪切板共享</a:t>
            </a:r>
            <a:endParaRPr lang="en-US" altLang="zh-CN" dirty="0"/>
          </a:p>
          <a:p>
            <a:pPr>
              <a:lnSpc>
                <a:spcPct val="150000"/>
              </a:lnSpc>
            </a:pPr>
            <a:r>
              <a:rPr lang="zh-CN" altLang="en-US" dirty="0"/>
              <a:t>文件共享</a:t>
            </a:r>
          </a:p>
        </p:txBody>
      </p:sp>
      <p:sp>
        <p:nvSpPr>
          <p:cNvPr id="41" name="箭头: 右 40">
            <a:extLst>
              <a:ext uri="{FF2B5EF4-FFF2-40B4-BE49-F238E27FC236}">
                <a16:creationId xmlns:a16="http://schemas.microsoft.com/office/drawing/2014/main" id="{86530D25-6C1A-499E-DF51-3E9EB65B3A1F}"/>
              </a:ext>
            </a:extLst>
          </p:cNvPr>
          <p:cNvSpPr/>
          <p:nvPr/>
        </p:nvSpPr>
        <p:spPr>
          <a:xfrm>
            <a:off x="1739442" y="2752358"/>
            <a:ext cx="476573" cy="2523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1F34E6C6-889C-FA82-E16E-44BC8E85D3B6}"/>
              </a:ext>
            </a:extLst>
          </p:cNvPr>
          <p:cNvSpPr/>
          <p:nvPr/>
        </p:nvSpPr>
        <p:spPr>
          <a:xfrm>
            <a:off x="1741369" y="5417510"/>
            <a:ext cx="476573" cy="2523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63DA998C-EA48-9605-388B-77032FB23624}"/>
              </a:ext>
            </a:extLst>
          </p:cNvPr>
          <p:cNvSpPr/>
          <p:nvPr/>
        </p:nvSpPr>
        <p:spPr>
          <a:xfrm rot="10800000">
            <a:off x="9457644" y="5072388"/>
            <a:ext cx="476573" cy="2523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C376AE1D-9F26-CE2A-D321-E0BEDB73FA45}"/>
              </a:ext>
            </a:extLst>
          </p:cNvPr>
          <p:cNvSpPr/>
          <p:nvPr/>
        </p:nvSpPr>
        <p:spPr>
          <a:xfrm rot="10800000">
            <a:off x="9460565" y="2769754"/>
            <a:ext cx="476573" cy="2523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F39F755C-A8A1-4135-2377-47FB1D619BC1}"/>
              </a:ext>
            </a:extLst>
          </p:cNvPr>
          <p:cNvCxnSpPr/>
          <p:nvPr/>
        </p:nvCxnSpPr>
        <p:spPr>
          <a:xfrm>
            <a:off x="650929" y="3963692"/>
            <a:ext cx="10763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6D43EE7-143A-AA49-A775-47775D3ABBC5}"/>
              </a:ext>
            </a:extLst>
          </p:cNvPr>
          <p:cNvCxnSpPr>
            <a:cxnSpLocks/>
          </p:cNvCxnSpPr>
          <p:nvPr/>
        </p:nvCxnSpPr>
        <p:spPr>
          <a:xfrm>
            <a:off x="6230712" y="2218930"/>
            <a:ext cx="0" cy="37528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5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0F6A8-0133-104E-CDC3-816A086ADF4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09A6445-D7C0-AB67-9BE6-74061EF27A25}"/>
              </a:ext>
            </a:extLst>
          </p:cNvPr>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3.4 </a:t>
            </a:r>
            <a:r>
              <a:rPr lang="zh-CN" altLang="en-US" dirty="0">
                <a:latin typeface="微软雅黑" panose="020B0503020204020204" pitchFamily="34" charset="-122"/>
                <a:ea typeface="微软雅黑" panose="020B0503020204020204" pitchFamily="34" charset="-122"/>
              </a:rPr>
              <a:t>功能亮点</a:t>
            </a:r>
          </a:p>
        </p:txBody>
      </p:sp>
      <p:sp>
        <p:nvSpPr>
          <p:cNvPr id="15" name="文本框 14">
            <a:extLst>
              <a:ext uri="{FF2B5EF4-FFF2-40B4-BE49-F238E27FC236}">
                <a16:creationId xmlns:a16="http://schemas.microsoft.com/office/drawing/2014/main" id="{9636E4C1-697C-BF4E-CE08-F4FDAB0926B5}"/>
              </a:ext>
            </a:extLst>
          </p:cNvPr>
          <p:cNvSpPr txBox="1"/>
          <p:nvPr/>
        </p:nvSpPr>
        <p:spPr>
          <a:xfrm>
            <a:off x="5729040" y="1357398"/>
            <a:ext cx="6126031" cy="824136"/>
          </a:xfrm>
          <a:prstGeom prst="rect">
            <a:avLst/>
          </a:prstGeom>
          <a:noFill/>
        </p:spPr>
        <p:txBody>
          <a:bodyPr wrap="square" rtlCol="0">
            <a:spAutoFit/>
          </a:bodyPr>
          <a:lstStyle/>
          <a:p>
            <a:pPr marL="457200" lvl="1" indent="0" algn="ctr">
              <a:lnSpc>
                <a:spcPct val="200000"/>
              </a:lnSpc>
              <a:buNone/>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亮点</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3</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：公私钥机制</a:t>
            </a: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501EFB38-94BF-FC7C-3F02-C62BA23C4537}"/>
              </a:ext>
            </a:extLst>
          </p:cNvPr>
          <p:cNvGrpSpPr/>
          <p:nvPr/>
        </p:nvGrpSpPr>
        <p:grpSpPr>
          <a:xfrm>
            <a:off x="425520" y="4057677"/>
            <a:ext cx="5524099" cy="2402817"/>
            <a:chOff x="6492240" y="4038623"/>
            <a:chExt cx="5524099" cy="2402817"/>
          </a:xfrm>
        </p:grpSpPr>
        <p:grpSp>
          <p:nvGrpSpPr>
            <p:cNvPr id="4" name="组合 3">
              <a:extLst>
                <a:ext uri="{FF2B5EF4-FFF2-40B4-BE49-F238E27FC236}">
                  <a16:creationId xmlns:a16="http://schemas.microsoft.com/office/drawing/2014/main" id="{D2415D2D-7FE3-F9A5-65B3-5EA2D8DC7016}"/>
                </a:ext>
              </a:extLst>
            </p:cNvPr>
            <p:cNvGrpSpPr/>
            <p:nvPr/>
          </p:nvGrpSpPr>
          <p:grpSpPr>
            <a:xfrm>
              <a:off x="6492240" y="4038623"/>
              <a:ext cx="5303520" cy="2402817"/>
              <a:chOff x="6492240" y="4038623"/>
              <a:chExt cx="5303520" cy="2402817"/>
            </a:xfrm>
          </p:grpSpPr>
          <p:pic>
            <p:nvPicPr>
              <p:cNvPr id="10" name="图片 9">
                <a:extLst>
                  <a:ext uri="{FF2B5EF4-FFF2-40B4-BE49-F238E27FC236}">
                    <a16:creationId xmlns:a16="http://schemas.microsoft.com/office/drawing/2014/main" id="{4E3660BA-4795-1E4C-73A6-7724419B638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64959" y="4052563"/>
                <a:ext cx="4406763" cy="2333631"/>
              </a:xfrm>
              <a:prstGeom prst="rect">
                <a:avLst/>
              </a:prstGeom>
            </p:spPr>
          </p:pic>
          <p:sp>
            <p:nvSpPr>
              <p:cNvPr id="19" name="矩形: 圆角 18">
                <a:extLst>
                  <a:ext uri="{FF2B5EF4-FFF2-40B4-BE49-F238E27FC236}">
                    <a16:creationId xmlns:a16="http://schemas.microsoft.com/office/drawing/2014/main" id="{A7CB9F77-110D-03B5-97EF-1EF7F8A965F8}"/>
                  </a:ext>
                </a:extLst>
              </p:cNvPr>
              <p:cNvSpPr/>
              <p:nvPr/>
            </p:nvSpPr>
            <p:spPr>
              <a:xfrm>
                <a:off x="6492240" y="4038623"/>
                <a:ext cx="5303520" cy="240281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0" name="文本框 19">
              <a:extLst>
                <a:ext uri="{FF2B5EF4-FFF2-40B4-BE49-F238E27FC236}">
                  <a16:creationId xmlns:a16="http://schemas.microsoft.com/office/drawing/2014/main" id="{D0A044AD-D130-CC37-513E-BAF051C90712}"/>
                </a:ext>
              </a:extLst>
            </p:cNvPr>
            <p:cNvSpPr txBox="1"/>
            <p:nvPr/>
          </p:nvSpPr>
          <p:spPr>
            <a:xfrm>
              <a:off x="10048240" y="6050242"/>
              <a:ext cx="196809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数据签名加密</a:t>
              </a:r>
            </a:p>
          </p:txBody>
        </p:sp>
      </p:grpSp>
      <p:grpSp>
        <p:nvGrpSpPr>
          <p:cNvPr id="7" name="组合 6">
            <a:extLst>
              <a:ext uri="{FF2B5EF4-FFF2-40B4-BE49-F238E27FC236}">
                <a16:creationId xmlns:a16="http://schemas.microsoft.com/office/drawing/2014/main" id="{331D297C-FAD5-2086-2C59-25B788D9D0BB}"/>
              </a:ext>
            </a:extLst>
          </p:cNvPr>
          <p:cNvGrpSpPr/>
          <p:nvPr/>
        </p:nvGrpSpPr>
        <p:grpSpPr>
          <a:xfrm>
            <a:off x="7457196" y="2776860"/>
            <a:ext cx="4455160" cy="3683634"/>
            <a:chOff x="431800" y="2702560"/>
            <a:chExt cx="4455160" cy="3683634"/>
          </a:xfrm>
        </p:grpSpPr>
        <p:grpSp>
          <p:nvGrpSpPr>
            <p:cNvPr id="5" name="组合 4">
              <a:extLst>
                <a:ext uri="{FF2B5EF4-FFF2-40B4-BE49-F238E27FC236}">
                  <a16:creationId xmlns:a16="http://schemas.microsoft.com/office/drawing/2014/main" id="{DE30C7E5-8B5F-81A9-07FD-0C44F62676FC}"/>
                </a:ext>
              </a:extLst>
            </p:cNvPr>
            <p:cNvGrpSpPr/>
            <p:nvPr/>
          </p:nvGrpSpPr>
          <p:grpSpPr>
            <a:xfrm>
              <a:off x="431800" y="2702560"/>
              <a:ext cx="4455160" cy="3683634"/>
              <a:chOff x="431800" y="2702560"/>
              <a:chExt cx="4455160" cy="3683634"/>
            </a:xfrm>
          </p:grpSpPr>
          <p:pic>
            <p:nvPicPr>
              <p:cNvPr id="14" name="图片 13">
                <a:extLst>
                  <a:ext uri="{FF2B5EF4-FFF2-40B4-BE49-F238E27FC236}">
                    <a16:creationId xmlns:a16="http://schemas.microsoft.com/office/drawing/2014/main" id="{04E46C48-05FF-C27C-B2E9-289C703C77F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8006" y="2965278"/>
                <a:ext cx="3843855" cy="3269630"/>
              </a:xfrm>
              <a:prstGeom prst="rect">
                <a:avLst/>
              </a:prstGeom>
            </p:spPr>
          </p:pic>
          <p:sp>
            <p:nvSpPr>
              <p:cNvPr id="16" name="矩形: 圆角 15">
                <a:extLst>
                  <a:ext uri="{FF2B5EF4-FFF2-40B4-BE49-F238E27FC236}">
                    <a16:creationId xmlns:a16="http://schemas.microsoft.com/office/drawing/2014/main" id="{9E3C6D1D-BF12-B360-198B-1C8EBE7FA168}"/>
                  </a:ext>
                </a:extLst>
              </p:cNvPr>
              <p:cNvSpPr/>
              <p:nvPr/>
            </p:nvSpPr>
            <p:spPr>
              <a:xfrm>
                <a:off x="431800" y="2702560"/>
                <a:ext cx="4455160" cy="36836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a:extLst>
                <a:ext uri="{FF2B5EF4-FFF2-40B4-BE49-F238E27FC236}">
                  <a16:creationId xmlns:a16="http://schemas.microsoft.com/office/drawing/2014/main" id="{0C060687-FF77-9355-0441-2FF99B4C6788}"/>
                </a:ext>
              </a:extLst>
            </p:cNvPr>
            <p:cNvSpPr txBox="1"/>
            <p:nvPr/>
          </p:nvSpPr>
          <p:spPr>
            <a:xfrm>
              <a:off x="1762262" y="6011147"/>
              <a:ext cx="196809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剪切板加密</a:t>
              </a:r>
            </a:p>
          </p:txBody>
        </p:sp>
      </p:grpSp>
      <p:grpSp>
        <p:nvGrpSpPr>
          <p:cNvPr id="8" name="组合 7">
            <a:extLst>
              <a:ext uri="{FF2B5EF4-FFF2-40B4-BE49-F238E27FC236}">
                <a16:creationId xmlns:a16="http://schemas.microsoft.com/office/drawing/2014/main" id="{575B5A67-B7B8-D156-4DFA-86BE0061AAD7}"/>
              </a:ext>
            </a:extLst>
          </p:cNvPr>
          <p:cNvGrpSpPr/>
          <p:nvPr/>
        </p:nvGrpSpPr>
        <p:grpSpPr>
          <a:xfrm>
            <a:off x="408235" y="1118566"/>
            <a:ext cx="6720840" cy="2834640"/>
            <a:chOff x="5039360" y="1087120"/>
            <a:chExt cx="6720840" cy="2834640"/>
          </a:xfrm>
        </p:grpSpPr>
        <p:grpSp>
          <p:nvGrpSpPr>
            <p:cNvPr id="2" name="组合 1">
              <a:extLst>
                <a:ext uri="{FF2B5EF4-FFF2-40B4-BE49-F238E27FC236}">
                  <a16:creationId xmlns:a16="http://schemas.microsoft.com/office/drawing/2014/main" id="{17AEBFE2-BB76-F10B-93EC-B4C96606AE43}"/>
                </a:ext>
              </a:extLst>
            </p:cNvPr>
            <p:cNvGrpSpPr/>
            <p:nvPr/>
          </p:nvGrpSpPr>
          <p:grpSpPr>
            <a:xfrm>
              <a:off x="5039360" y="1087120"/>
              <a:ext cx="6720840" cy="2834640"/>
              <a:chOff x="5039360" y="1087120"/>
              <a:chExt cx="6720840" cy="2834640"/>
            </a:xfrm>
          </p:grpSpPr>
          <p:pic>
            <p:nvPicPr>
              <p:cNvPr id="6" name="图片 5">
                <a:extLst>
                  <a:ext uri="{FF2B5EF4-FFF2-40B4-BE49-F238E27FC236}">
                    <a16:creationId xmlns:a16="http://schemas.microsoft.com/office/drawing/2014/main" id="{8189FF48-DE9D-7DBB-00F9-0DE953831B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6645" y="1198903"/>
                <a:ext cx="6193509" cy="2604089"/>
              </a:xfrm>
              <a:prstGeom prst="rect">
                <a:avLst/>
              </a:prstGeom>
            </p:spPr>
          </p:pic>
          <p:sp>
            <p:nvSpPr>
              <p:cNvPr id="18" name="矩形: 圆角 17">
                <a:extLst>
                  <a:ext uri="{FF2B5EF4-FFF2-40B4-BE49-F238E27FC236}">
                    <a16:creationId xmlns:a16="http://schemas.microsoft.com/office/drawing/2014/main" id="{268CE7F1-8F34-B91A-EED9-971D9EFFF273}"/>
                  </a:ext>
                </a:extLst>
              </p:cNvPr>
              <p:cNvSpPr/>
              <p:nvPr/>
            </p:nvSpPr>
            <p:spPr>
              <a:xfrm>
                <a:off x="5039360" y="1087120"/>
                <a:ext cx="6720840" cy="28346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4808415F-7939-97A2-2CB5-A8D0B7242CA4}"/>
                </a:ext>
              </a:extLst>
            </p:cNvPr>
            <p:cNvSpPr txBox="1"/>
            <p:nvPr/>
          </p:nvSpPr>
          <p:spPr>
            <a:xfrm>
              <a:off x="5153166" y="3312468"/>
              <a:ext cx="196809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主机准入机制</a:t>
              </a:r>
            </a:p>
          </p:txBody>
        </p:sp>
      </p:grpSp>
      <p:pic>
        <p:nvPicPr>
          <p:cNvPr id="11" name="图片 10">
            <a:extLst>
              <a:ext uri="{FF2B5EF4-FFF2-40B4-BE49-F238E27FC236}">
                <a16:creationId xmlns:a16="http://schemas.microsoft.com/office/drawing/2014/main" id="{B3F622C2-3E4D-CA50-52A5-344DEEA2DF5C}"/>
              </a:ext>
            </a:extLst>
          </p:cNvPr>
          <p:cNvPicPr>
            <a:picLocks noChangeAspect="1"/>
          </p:cNvPicPr>
          <p:nvPr/>
        </p:nvPicPr>
        <p:blipFill>
          <a:blip r:embed="rId6"/>
          <a:stretch>
            <a:fillRect/>
          </a:stretch>
        </p:blipFill>
        <p:spPr>
          <a:xfrm>
            <a:off x="10613312" y="1230349"/>
            <a:ext cx="1514877" cy="1514877"/>
          </a:xfrm>
          <a:prstGeom prst="rect">
            <a:avLst/>
          </a:prstGeom>
        </p:spPr>
      </p:pic>
    </p:spTree>
    <p:extLst>
      <p:ext uri="{BB962C8B-B14F-4D97-AF65-F5344CB8AC3E}">
        <p14:creationId xmlns:p14="http://schemas.microsoft.com/office/powerpoint/2010/main" val="77607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a:latin typeface="微软雅黑" panose="020B0503020204020204" pitchFamily="34" charset="-122"/>
                <a:ea typeface="微软雅黑" panose="020B0503020204020204" pitchFamily="34" charset="-122"/>
              </a:rPr>
              <a:t>项目测试</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4.1 </a:t>
            </a:r>
            <a:r>
              <a:rPr lang="zh-CN" altLang="en-US" dirty="0">
                <a:latin typeface="微软雅黑" panose="020B0503020204020204" pitchFamily="34" charset="-122"/>
                <a:ea typeface="微软雅黑" panose="020B0503020204020204" pitchFamily="34" charset="-122"/>
              </a:rPr>
              <a:t>项目测试环境</a:t>
            </a:r>
          </a:p>
        </p:txBody>
      </p:sp>
      <p:pic>
        <p:nvPicPr>
          <p:cNvPr id="7" name="图片 6">
            <a:extLst>
              <a:ext uri="{FF2B5EF4-FFF2-40B4-BE49-F238E27FC236}">
                <a16:creationId xmlns:a16="http://schemas.microsoft.com/office/drawing/2014/main" id="{61065964-7E8B-5576-510F-637F5CA889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6832" y="1910397"/>
            <a:ext cx="10197272" cy="3347403"/>
          </a:xfrm>
          <a:prstGeom prst="rect">
            <a:avLst/>
          </a:prstGeom>
        </p:spPr>
      </p:pic>
    </p:spTree>
    <p:extLst>
      <p:ext uri="{BB962C8B-B14F-4D97-AF65-F5344CB8AC3E}">
        <p14:creationId xmlns:p14="http://schemas.microsoft.com/office/powerpoint/2010/main" val="390933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userDrawn="1">
            <p:custDataLst>
              <p:tags r:id="rId1"/>
            </p:custDataLst>
          </p:nvPr>
        </p:nvSpPr>
        <p:spPr>
          <a:xfrm>
            <a:off x="5092065" y="1496695"/>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28" name="任意形状 10"/>
          <p:cNvSpPr/>
          <p:nvPr userDrawn="1">
            <p:custDataLst>
              <p:tags r:id="rId2"/>
            </p:custDataLst>
          </p:nvPr>
        </p:nvSpPr>
        <p:spPr>
          <a:xfrm rot="5400000">
            <a:off x="5560060" y="1378585"/>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solidFill>
                <a:srgbClr val="C00000"/>
              </a:solidFill>
              <a:latin typeface="微软雅黑" panose="020B0503020204020204" pitchFamily="34" charset="-122"/>
              <a:ea typeface="微软雅黑" panose="020B0503020204020204" pitchFamily="34" charset="-122"/>
            </a:endParaRPr>
          </a:p>
        </p:txBody>
      </p:sp>
      <p:sp>
        <p:nvSpPr>
          <p:cNvPr id="29" name="文本框 28"/>
          <p:cNvSpPr txBox="1"/>
          <p:nvPr userDrawn="1">
            <p:custDataLst>
              <p:tags r:id="rId3"/>
            </p:custDataLst>
          </p:nvPr>
        </p:nvSpPr>
        <p:spPr>
          <a:xfrm>
            <a:off x="5485765" y="1591310"/>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01</a:t>
            </a:r>
          </a:p>
        </p:txBody>
      </p:sp>
      <p:sp>
        <p:nvSpPr>
          <p:cNvPr id="115" name="圆角矩形 114"/>
          <p:cNvSpPr/>
          <p:nvPr userDrawn="1">
            <p:custDataLst>
              <p:tags r:id="rId4"/>
            </p:custDataLst>
          </p:nvPr>
        </p:nvSpPr>
        <p:spPr>
          <a:xfrm>
            <a:off x="5092065" y="2439670"/>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116" name="任意形状 10"/>
          <p:cNvSpPr/>
          <p:nvPr userDrawn="1">
            <p:custDataLst>
              <p:tags r:id="rId5"/>
            </p:custDataLst>
          </p:nvPr>
        </p:nvSpPr>
        <p:spPr>
          <a:xfrm rot="5400000">
            <a:off x="5560060" y="2321560"/>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7" name="文本框 116"/>
          <p:cNvSpPr txBox="1"/>
          <p:nvPr userDrawn="1">
            <p:custDataLst>
              <p:tags r:id="rId6"/>
            </p:custDataLst>
          </p:nvPr>
        </p:nvSpPr>
        <p:spPr>
          <a:xfrm>
            <a:off x="5485765" y="2534285"/>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02</a:t>
            </a:r>
          </a:p>
        </p:txBody>
      </p:sp>
      <p:sp>
        <p:nvSpPr>
          <p:cNvPr id="120" name="圆角矩形 119"/>
          <p:cNvSpPr/>
          <p:nvPr userDrawn="1">
            <p:custDataLst>
              <p:tags r:id="rId7"/>
            </p:custDataLst>
          </p:nvPr>
        </p:nvSpPr>
        <p:spPr>
          <a:xfrm>
            <a:off x="5092065" y="3382645"/>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121" name="任意形状 10"/>
          <p:cNvSpPr/>
          <p:nvPr userDrawn="1">
            <p:custDataLst>
              <p:tags r:id="rId8"/>
            </p:custDataLst>
          </p:nvPr>
        </p:nvSpPr>
        <p:spPr>
          <a:xfrm rot="5400000">
            <a:off x="5560060" y="3264535"/>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latin typeface="微软雅黑" panose="020B0503020204020204" pitchFamily="34" charset="-122"/>
              <a:ea typeface="微软雅黑" panose="020B0503020204020204" pitchFamily="34" charset="-122"/>
            </a:endParaRPr>
          </a:p>
        </p:txBody>
      </p:sp>
      <p:sp>
        <p:nvSpPr>
          <p:cNvPr id="122" name="文本框 121"/>
          <p:cNvSpPr txBox="1"/>
          <p:nvPr userDrawn="1">
            <p:custDataLst>
              <p:tags r:id="rId9"/>
            </p:custDataLst>
          </p:nvPr>
        </p:nvSpPr>
        <p:spPr>
          <a:xfrm>
            <a:off x="5485765" y="3477260"/>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03</a:t>
            </a:r>
          </a:p>
        </p:txBody>
      </p:sp>
      <p:sp>
        <p:nvSpPr>
          <p:cNvPr id="125" name="圆角矩形 124"/>
          <p:cNvSpPr/>
          <p:nvPr userDrawn="1">
            <p:custDataLst>
              <p:tags r:id="rId10"/>
            </p:custDataLst>
          </p:nvPr>
        </p:nvSpPr>
        <p:spPr>
          <a:xfrm>
            <a:off x="5092065" y="4325620"/>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126" name="任意形状 10"/>
          <p:cNvSpPr/>
          <p:nvPr userDrawn="1">
            <p:custDataLst>
              <p:tags r:id="rId11"/>
            </p:custDataLst>
          </p:nvPr>
        </p:nvSpPr>
        <p:spPr>
          <a:xfrm rot="5400000">
            <a:off x="5560060" y="4207510"/>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latin typeface="微软雅黑" panose="020B0503020204020204" pitchFamily="34" charset="-122"/>
              <a:ea typeface="微软雅黑" panose="020B0503020204020204" pitchFamily="34" charset="-122"/>
            </a:endParaRPr>
          </a:p>
        </p:txBody>
      </p:sp>
      <p:sp>
        <p:nvSpPr>
          <p:cNvPr id="127" name="文本框 126"/>
          <p:cNvSpPr txBox="1"/>
          <p:nvPr userDrawn="1">
            <p:custDataLst>
              <p:tags r:id="rId12"/>
            </p:custDataLst>
          </p:nvPr>
        </p:nvSpPr>
        <p:spPr>
          <a:xfrm>
            <a:off x="5485765" y="4420235"/>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04</a:t>
            </a:r>
          </a:p>
        </p:txBody>
      </p:sp>
      <p:sp>
        <p:nvSpPr>
          <p:cNvPr id="130" name="圆角矩形 129"/>
          <p:cNvSpPr/>
          <p:nvPr userDrawn="1">
            <p:custDataLst>
              <p:tags r:id="rId13"/>
            </p:custDataLst>
          </p:nvPr>
        </p:nvSpPr>
        <p:spPr>
          <a:xfrm>
            <a:off x="5092065" y="5268595"/>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131" name="任意形状 10"/>
          <p:cNvSpPr/>
          <p:nvPr userDrawn="1">
            <p:custDataLst>
              <p:tags r:id="rId14"/>
            </p:custDataLst>
          </p:nvPr>
        </p:nvSpPr>
        <p:spPr>
          <a:xfrm rot="5400000">
            <a:off x="5560060" y="5150485"/>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latin typeface="微软雅黑" panose="020B0503020204020204" pitchFamily="34" charset="-122"/>
              <a:ea typeface="微软雅黑" panose="020B0503020204020204" pitchFamily="34" charset="-122"/>
            </a:endParaRPr>
          </a:p>
        </p:txBody>
      </p:sp>
      <p:sp>
        <p:nvSpPr>
          <p:cNvPr id="132" name="文本框 131"/>
          <p:cNvSpPr txBox="1"/>
          <p:nvPr userDrawn="1">
            <p:custDataLst>
              <p:tags r:id="rId15"/>
            </p:custDataLst>
          </p:nvPr>
        </p:nvSpPr>
        <p:spPr>
          <a:xfrm>
            <a:off x="5485765" y="5363210"/>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05</a:t>
            </a:r>
          </a:p>
        </p:txBody>
      </p:sp>
      <p:sp>
        <p:nvSpPr>
          <p:cNvPr id="33" name="标题 32"/>
          <p:cNvSpPr>
            <a:spLocks noGrp="1"/>
          </p:cNvSpPr>
          <p:nvPr>
            <p:ph type="title" hasCustomPrompt="1"/>
            <p:custDataLst>
              <p:tags r:id="rId16"/>
            </p:custDataLst>
          </p:nvPr>
        </p:nvSpPr>
        <p:spPr>
          <a:xfrm>
            <a:off x="6762750" y="1586865"/>
            <a:ext cx="3072130" cy="521970"/>
          </a:xfrm>
        </p:spPr>
        <p:txBody>
          <a:bodyPr wrap="square"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项目介绍</a:t>
            </a:r>
          </a:p>
        </p:txBody>
      </p:sp>
      <p:sp>
        <p:nvSpPr>
          <p:cNvPr id="2" name="标题 32"/>
          <p:cNvSpPr>
            <a:spLocks noGrp="1"/>
          </p:cNvSpPr>
          <p:nvPr>
            <p:custDataLst>
              <p:tags r:id="rId17"/>
            </p:custDataLst>
          </p:nvPr>
        </p:nvSpPr>
        <p:spPr>
          <a:xfrm>
            <a:off x="6762750" y="2539365"/>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技术难点</a:t>
            </a:r>
          </a:p>
        </p:txBody>
      </p:sp>
      <p:sp>
        <p:nvSpPr>
          <p:cNvPr id="3" name="标题 32"/>
          <p:cNvSpPr>
            <a:spLocks noGrp="1"/>
          </p:cNvSpPr>
          <p:nvPr>
            <p:custDataLst>
              <p:tags r:id="rId18"/>
            </p:custDataLst>
          </p:nvPr>
        </p:nvSpPr>
        <p:spPr>
          <a:xfrm>
            <a:off x="6762750" y="3466465"/>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项目亮点</a:t>
            </a:r>
          </a:p>
        </p:txBody>
      </p:sp>
      <p:sp>
        <p:nvSpPr>
          <p:cNvPr id="4" name="标题 32"/>
          <p:cNvSpPr>
            <a:spLocks noGrp="1"/>
          </p:cNvSpPr>
          <p:nvPr>
            <p:custDataLst>
              <p:tags r:id="rId19"/>
            </p:custDataLst>
          </p:nvPr>
        </p:nvSpPr>
        <p:spPr>
          <a:xfrm>
            <a:off x="6762750" y="4418965"/>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项目测试</a:t>
            </a:r>
          </a:p>
        </p:txBody>
      </p:sp>
      <p:sp>
        <p:nvSpPr>
          <p:cNvPr id="5" name="标题 32"/>
          <p:cNvSpPr>
            <a:spLocks noGrp="1"/>
          </p:cNvSpPr>
          <p:nvPr>
            <p:custDataLst>
              <p:tags r:id="rId20"/>
            </p:custDataLst>
          </p:nvPr>
        </p:nvSpPr>
        <p:spPr>
          <a:xfrm>
            <a:off x="6762750" y="5371465"/>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作品演示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E216774-D156-CD9B-2998-5D60271EED55}"/>
              </a:ext>
            </a:extLst>
          </p:cNvPr>
          <p:cNvGraphicFramePr>
            <a:graphicFrameLocks noGrp="1"/>
          </p:cNvGraphicFramePr>
          <p:nvPr>
            <p:ph sz="quarter" idx="14"/>
            <p:extLst>
              <p:ext uri="{D42A27DB-BD31-4B8C-83A1-F6EECF244321}">
                <p14:modId xmlns:p14="http://schemas.microsoft.com/office/powerpoint/2010/main" val="682700327"/>
              </p:ext>
            </p:extLst>
          </p:nvPr>
        </p:nvGraphicFramePr>
        <p:xfrm>
          <a:off x="528955" y="1202374"/>
          <a:ext cx="4886325" cy="515438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969219265"/>
                    </a:ext>
                  </a:extLst>
                </a:gridCol>
                <a:gridCol w="2103120">
                  <a:extLst>
                    <a:ext uri="{9D8B030D-6E8A-4147-A177-3AD203B41FA5}">
                      <a16:colId xmlns:a16="http://schemas.microsoft.com/office/drawing/2014/main" val="1000245071"/>
                    </a:ext>
                  </a:extLst>
                </a:gridCol>
                <a:gridCol w="1026160">
                  <a:extLst>
                    <a:ext uri="{9D8B030D-6E8A-4147-A177-3AD203B41FA5}">
                      <a16:colId xmlns:a16="http://schemas.microsoft.com/office/drawing/2014/main" val="3329388841"/>
                    </a:ext>
                  </a:extLst>
                </a:gridCol>
              </a:tblGrid>
              <a:tr h="344398">
                <a:tc>
                  <a:txBody>
                    <a:bodyPr/>
                    <a:lstStyle/>
                    <a:p>
                      <a:pPr algn="ctr"/>
                      <a:r>
                        <a:rPr lang="zh-CN" altLang="en-US" dirty="0"/>
                        <a:t>测试项</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t>测试步骤</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t>结果</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1117748"/>
                  </a:ext>
                </a:extLst>
              </a:tr>
              <a:tr h="352648">
                <a:tc rowSpan="3">
                  <a:txBody>
                    <a:bodyPr/>
                    <a:lstStyle/>
                    <a:p>
                      <a:pPr algn="ctr"/>
                      <a:r>
                        <a:rPr lang="zh-CN" altLang="en-US" sz="1400" dirty="0"/>
                        <a:t>多屏幕管理测试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dirty="0"/>
                        <a:t>设备加入监听</a:t>
                      </a:r>
                    </a:p>
                  </a:txBody>
                  <a:tcPr anchor="ctr">
                    <a:lnT w="6350" cap="flat" cmpd="sng" algn="ctr">
                      <a:solidFill>
                        <a:schemeClr val="tx1"/>
                      </a:solidFill>
                      <a:prstDash val="solid"/>
                      <a:round/>
                      <a:headEnd type="none" w="med" len="med"/>
                      <a:tailEnd type="none" w="med" len="med"/>
                    </a:lnT>
                  </a:tcPr>
                </a:tc>
                <a:tc>
                  <a:txBody>
                    <a:bodyPr/>
                    <a:lstStyle/>
                    <a:p>
                      <a:pPr algn="ctr"/>
                      <a:r>
                        <a:rPr lang="zh-CN" altLang="en-US" sz="1200" kern="1200" dirty="0">
                          <a:solidFill>
                            <a:schemeClr val="dk1"/>
                          </a:solidFill>
                        </a:rPr>
                        <a:t>通过测试</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9971570"/>
                  </a:ext>
                </a:extLst>
              </a:tr>
              <a:tr h="286037">
                <a:tc vMerge="1">
                  <a:txBody>
                    <a:bodyPr/>
                    <a:lstStyle/>
                    <a:p>
                      <a:endParaRPr lang="zh-CN" altLang="en-US" sz="1400" dirty="0"/>
                    </a:p>
                  </a:txBody>
                  <a:tcPr/>
                </a:tc>
                <a:tc>
                  <a:txBody>
                    <a:bodyPr/>
                    <a:lstStyle/>
                    <a:p>
                      <a:pPr marL="0" algn="ctr" defTabSz="914400" rtl="0" eaLnBrk="1" latinLnBrk="0" hangingPunct="1"/>
                      <a:r>
                        <a:rPr lang="zh-CN" altLang="en-US" sz="1200" kern="1200" dirty="0">
                          <a:solidFill>
                            <a:schemeClr val="dk1"/>
                          </a:solidFill>
                        </a:rPr>
                        <a:t>相对位置控制</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3932585764"/>
                  </a:ext>
                </a:extLst>
              </a:tr>
              <a:tr h="286037">
                <a:tc vMerge="1">
                  <a:txBody>
                    <a:bodyPr/>
                    <a:lstStyle/>
                    <a:p>
                      <a:endParaRPr lang="zh-CN" altLang="en-US" sz="1400" dirty="0"/>
                    </a:p>
                  </a:txBody>
                  <a:tcPr/>
                </a:tc>
                <a:tc>
                  <a:txBody>
                    <a:bodyPr/>
                    <a:lstStyle/>
                    <a:p>
                      <a:pPr marL="0" algn="ctr" defTabSz="914400" rtl="0" eaLnBrk="1" latinLnBrk="0" hangingPunct="1"/>
                      <a:r>
                        <a:rPr lang="zh-CN" altLang="en-US" sz="1200" kern="1200" dirty="0">
                          <a:solidFill>
                            <a:schemeClr val="dk1"/>
                          </a:solidFill>
                        </a:rPr>
                        <a:t>位置保存</a:t>
                      </a:r>
                      <a:endParaRPr lang="zh-CN" altLang="en-US" sz="1200" kern="1200" dirty="0">
                        <a:solidFill>
                          <a:schemeClr val="dk1"/>
                        </a:solidFill>
                        <a:latin typeface="+mn-lt"/>
                        <a:ea typeface="+mn-ea"/>
                        <a:cs typeface="+mn-cs"/>
                      </a:endParaRPr>
                    </a:p>
                  </a:txBody>
                  <a:tcPr anchor="ct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2787630"/>
                  </a:ext>
                </a:extLst>
              </a:tr>
              <a:tr h="286037">
                <a:tc rowSpan="2">
                  <a:txBody>
                    <a:bodyPr/>
                    <a:lstStyle/>
                    <a:p>
                      <a:pPr algn="ctr"/>
                      <a:r>
                        <a:rPr lang="zh-CN" altLang="en-US" sz="1400" dirty="0"/>
                        <a:t>设备监听测试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kern="1200" dirty="0">
                          <a:solidFill>
                            <a:schemeClr val="dk1"/>
                          </a:solidFill>
                        </a:rPr>
                        <a:t>设备加入</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57051122"/>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设备退出</a:t>
                      </a:r>
                      <a:endParaRPr lang="zh-CN" altLang="en-US" sz="1200" kern="1200" dirty="0">
                        <a:solidFill>
                          <a:schemeClr val="dk1"/>
                        </a:solidFill>
                        <a:latin typeface="+mn-lt"/>
                        <a:ea typeface="+mn-ea"/>
                        <a:cs typeface="+mn-cs"/>
                      </a:endParaRPr>
                    </a:p>
                  </a:txBody>
                  <a:tcPr anchor="ct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2708283"/>
                  </a:ext>
                </a:extLst>
              </a:tr>
              <a:tr h="286998">
                <a:tc rowSpan="6">
                  <a:txBody>
                    <a:bodyPr/>
                    <a:lstStyle/>
                    <a:p>
                      <a:pPr algn="ctr"/>
                      <a:r>
                        <a:rPr lang="zh-CN" altLang="en-US" sz="1400" dirty="0"/>
                        <a:t>鼠标控制测试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kern="1200" dirty="0">
                          <a:solidFill>
                            <a:schemeClr val="dk1"/>
                          </a:solidFill>
                        </a:rPr>
                        <a:t>服务端鼠标控制</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66528043"/>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切换至客户机</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3772769518"/>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客户机鼠标移动</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1061738402"/>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客户机鼠标点击</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4193145182"/>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客户机鼠标滚轮</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2293604113"/>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回到服务端</a:t>
                      </a:r>
                      <a:endParaRPr lang="zh-CN" altLang="en-US" sz="1200" kern="1200" dirty="0">
                        <a:solidFill>
                          <a:schemeClr val="dk1"/>
                        </a:solidFill>
                        <a:latin typeface="+mn-lt"/>
                        <a:ea typeface="+mn-ea"/>
                        <a:cs typeface="+mn-cs"/>
                      </a:endParaRPr>
                    </a:p>
                  </a:txBody>
                  <a:tcPr anchor="ct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017354"/>
                  </a:ext>
                </a:extLst>
              </a:tr>
              <a:tr h="286037">
                <a:tc rowSpan="5">
                  <a:txBody>
                    <a:bodyPr/>
                    <a:lstStyle/>
                    <a:p>
                      <a:pPr algn="ctr"/>
                      <a:r>
                        <a:rPr lang="zh-CN" altLang="en-US" sz="1400" dirty="0"/>
                        <a:t>键盘控制测试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kern="1200" dirty="0">
                          <a:solidFill>
                            <a:schemeClr val="dk1"/>
                          </a:solidFill>
                        </a:rPr>
                        <a:t>服务端键盘控制</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8403434"/>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切换至客户机</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501783027"/>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客户机键盘点击</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18531960"/>
                  </a:ext>
                </a:extLst>
              </a:tr>
              <a:tr h="430497">
                <a:tc vMerge="1">
                  <a:txBody>
                    <a:bodyPr/>
                    <a:lstStyle/>
                    <a:p>
                      <a:endParaRPr lang="zh-CN" altLang="en-US" sz="1400" dirty="0"/>
                    </a:p>
                  </a:txBody>
                  <a:tcPr/>
                </a:tc>
                <a:tc>
                  <a:txBody>
                    <a:bodyPr/>
                    <a:lstStyle/>
                    <a:p>
                      <a:pPr algn="ctr"/>
                      <a:r>
                        <a:rPr lang="zh-CN" altLang="en-US" sz="1200" kern="1200" dirty="0">
                          <a:solidFill>
                            <a:schemeClr val="dk1"/>
                          </a:solidFill>
                        </a:rPr>
                        <a:t>客户机键盘</a:t>
                      </a:r>
                      <a:r>
                        <a:rPr lang="en-US" altLang="zh-CN" sz="1200" kern="1200" dirty="0">
                          <a:solidFill>
                            <a:schemeClr val="dk1"/>
                          </a:solidFill>
                        </a:rPr>
                        <a:t>press</a:t>
                      </a:r>
                      <a:r>
                        <a:rPr lang="zh-CN" altLang="en-US" sz="1200" kern="1200" dirty="0">
                          <a:solidFill>
                            <a:schemeClr val="dk1"/>
                          </a:solidFill>
                        </a:rPr>
                        <a:t>、</a:t>
                      </a:r>
                      <a:r>
                        <a:rPr lang="en-US" altLang="zh-CN" sz="1200" kern="1200" dirty="0">
                          <a:solidFill>
                            <a:schemeClr val="dk1"/>
                          </a:solidFill>
                        </a:rPr>
                        <a:t>release</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2920483747"/>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回到服务端</a:t>
                      </a:r>
                      <a:endParaRPr lang="zh-CN" altLang="en-US" sz="1200" kern="1200" dirty="0">
                        <a:solidFill>
                          <a:schemeClr val="dk1"/>
                        </a:solidFill>
                        <a:latin typeface="+mn-lt"/>
                        <a:ea typeface="+mn-ea"/>
                        <a:cs typeface="+mn-cs"/>
                      </a:endParaRPr>
                    </a:p>
                  </a:txBody>
                  <a:tcPr anchor="ct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753005"/>
                  </a:ext>
                </a:extLst>
              </a:tr>
            </a:tbl>
          </a:graphicData>
        </a:graphic>
      </p:graphicFrame>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4.2 </a:t>
            </a:r>
            <a:r>
              <a:rPr lang="zh-CN" altLang="en-US" dirty="0">
                <a:latin typeface="微软雅黑" panose="020B0503020204020204" pitchFamily="34" charset="-122"/>
                <a:ea typeface="微软雅黑" panose="020B0503020204020204" pitchFamily="34" charset="-122"/>
              </a:rPr>
              <a:t>项目测试结果说明</a:t>
            </a:r>
          </a:p>
        </p:txBody>
      </p:sp>
      <p:graphicFrame>
        <p:nvGraphicFramePr>
          <p:cNvPr id="5" name="内容占位符 3">
            <a:extLst>
              <a:ext uri="{FF2B5EF4-FFF2-40B4-BE49-F238E27FC236}">
                <a16:creationId xmlns:a16="http://schemas.microsoft.com/office/drawing/2014/main" id="{B7A63911-E3F0-6BED-BC20-F5F6D9251938}"/>
              </a:ext>
            </a:extLst>
          </p:cNvPr>
          <p:cNvGraphicFramePr>
            <a:graphicFrameLocks/>
          </p:cNvGraphicFramePr>
          <p:nvPr>
            <p:extLst>
              <p:ext uri="{D42A27DB-BD31-4B8C-83A1-F6EECF244321}">
                <p14:modId xmlns:p14="http://schemas.microsoft.com/office/powerpoint/2010/main" val="1743892631"/>
              </p:ext>
            </p:extLst>
          </p:nvPr>
        </p:nvGraphicFramePr>
        <p:xfrm>
          <a:off x="5651629" y="1202374"/>
          <a:ext cx="4886325" cy="3864815"/>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969219265"/>
                    </a:ext>
                  </a:extLst>
                </a:gridCol>
                <a:gridCol w="2103120">
                  <a:extLst>
                    <a:ext uri="{9D8B030D-6E8A-4147-A177-3AD203B41FA5}">
                      <a16:colId xmlns:a16="http://schemas.microsoft.com/office/drawing/2014/main" val="1000245071"/>
                    </a:ext>
                  </a:extLst>
                </a:gridCol>
                <a:gridCol w="1026160">
                  <a:extLst>
                    <a:ext uri="{9D8B030D-6E8A-4147-A177-3AD203B41FA5}">
                      <a16:colId xmlns:a16="http://schemas.microsoft.com/office/drawing/2014/main" val="3329388841"/>
                    </a:ext>
                  </a:extLst>
                </a:gridCol>
              </a:tblGrid>
              <a:tr h="344398">
                <a:tc>
                  <a:txBody>
                    <a:bodyPr/>
                    <a:lstStyle/>
                    <a:p>
                      <a:pPr algn="ctr"/>
                      <a:r>
                        <a:rPr lang="zh-CN" altLang="en-US" dirty="0"/>
                        <a:t>测试项</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t>测试步骤</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t>结果</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1117748"/>
                  </a:ext>
                </a:extLst>
              </a:tr>
              <a:tr h="352648">
                <a:tc rowSpan="3">
                  <a:txBody>
                    <a:bodyPr/>
                    <a:lstStyle/>
                    <a:p>
                      <a:pPr algn="ctr"/>
                      <a:r>
                        <a:rPr lang="zh-CN" altLang="en-US" sz="1400" dirty="0"/>
                        <a:t>剪切板控制测试</a:t>
                      </a:r>
                    </a:p>
                  </a:txBody>
                  <a:tcPr anchor="ctr">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dirty="0"/>
                        <a:t>剪切板内容获取</a:t>
                      </a:r>
                    </a:p>
                  </a:txBody>
                  <a:tcPr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200" kern="1200" dirty="0">
                          <a:solidFill>
                            <a:schemeClr val="dk1"/>
                          </a:solidFill>
                        </a:rPr>
                        <a:t>通过测试</a:t>
                      </a:r>
                      <a:endParaRPr lang="zh-CN" altLang="en-US" sz="1200" kern="1200" dirty="0">
                        <a:solidFill>
                          <a:schemeClr val="dk1"/>
                        </a:solidFill>
                        <a:latin typeface="+mn-lt"/>
                        <a:ea typeface="+mn-ea"/>
                        <a:cs typeface="+mn-cs"/>
                      </a:endParaRPr>
                    </a:p>
                  </a:txBody>
                  <a:tcPr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971570"/>
                  </a:ext>
                </a:extLst>
              </a:tr>
              <a:tr h="286037">
                <a:tc vMerge="1">
                  <a:txBody>
                    <a:bodyPr/>
                    <a:lstStyle/>
                    <a:p>
                      <a:endParaRPr lang="zh-CN" altLang="en-US" sz="1400" dirty="0"/>
                    </a:p>
                  </a:txBody>
                  <a:tcPr/>
                </a:tc>
                <a:tc>
                  <a:txBody>
                    <a:bodyPr/>
                    <a:lstStyle/>
                    <a:p>
                      <a:pPr marL="0" algn="ctr" defTabSz="914400" rtl="0" eaLnBrk="1" latinLnBrk="0" hangingPunct="1"/>
                      <a:r>
                        <a:rPr lang="zh-CN" altLang="en-US" sz="1200" kern="1200" dirty="0">
                          <a:solidFill>
                            <a:schemeClr val="dk1"/>
                          </a:solidFill>
                        </a:rPr>
                        <a:t>剪切板内容设置</a:t>
                      </a:r>
                      <a:endParaRPr lang="zh-CN" altLang="en-US" sz="1200" kern="1200" dirty="0">
                        <a:solidFill>
                          <a:schemeClr val="dk1"/>
                        </a:solidFill>
                        <a:latin typeface="+mn-lt"/>
                        <a:ea typeface="+mn-ea"/>
                        <a:cs typeface="+mn-cs"/>
                      </a:endParaRP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2585764"/>
                  </a:ext>
                </a:extLst>
              </a:tr>
              <a:tr h="286037">
                <a:tc vMerge="1">
                  <a:txBody>
                    <a:bodyPr/>
                    <a:lstStyle/>
                    <a:p>
                      <a:endParaRPr lang="zh-CN" altLang="en-US" sz="1400" dirty="0"/>
                    </a:p>
                  </a:txBody>
                  <a:tcPr/>
                </a:tc>
                <a:tc>
                  <a:txBody>
                    <a:bodyPr/>
                    <a:lstStyle/>
                    <a:p>
                      <a:pPr marL="0" algn="ctr" defTabSz="914400" rtl="0" eaLnBrk="1" latinLnBrk="0" hangingPunct="1"/>
                      <a:r>
                        <a:rPr lang="zh-CN" altLang="en-US" sz="1200" kern="1200" dirty="0">
                          <a:solidFill>
                            <a:schemeClr val="dk1"/>
                          </a:solidFill>
                        </a:rPr>
                        <a:t>剪切板内容传输</a:t>
                      </a:r>
                      <a:endParaRPr lang="zh-CN" altLang="en-US" sz="1200" kern="1200" dirty="0">
                        <a:solidFill>
                          <a:schemeClr val="dk1"/>
                        </a:solidFill>
                        <a:latin typeface="+mn-lt"/>
                        <a:ea typeface="+mn-ea"/>
                        <a:cs typeface="+mn-cs"/>
                      </a:endParaRPr>
                    </a:p>
                  </a:txBody>
                  <a:tcPr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2787630"/>
                  </a:ext>
                </a:extLst>
              </a:tr>
              <a:tr h="286037">
                <a:tc rowSpan="2">
                  <a:txBody>
                    <a:bodyPr/>
                    <a:lstStyle/>
                    <a:p>
                      <a:pPr algn="ctr"/>
                      <a:r>
                        <a:rPr lang="zh-CN" altLang="en-US" sz="1400" dirty="0"/>
                        <a:t>文件共享模块测试</a:t>
                      </a:r>
                    </a:p>
                  </a:txBody>
                  <a:tcPr anchor="ctr">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200" kern="1200" dirty="0">
                          <a:solidFill>
                            <a:schemeClr val="dk1"/>
                          </a:solidFill>
                          <a:latin typeface="+mn-lt"/>
                          <a:ea typeface="+mn-ea"/>
                          <a:cs typeface="+mn-cs"/>
                        </a:rPr>
                        <a:t>主控机文件更新</a:t>
                      </a:r>
                    </a:p>
                  </a:txBody>
                  <a:tcPr anchor="ctr">
                    <a:lnL>
                      <a:noFill/>
                    </a:lnL>
                    <a:lnR>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lnL>
                      <a:noFill/>
                    </a:lnL>
                    <a:lnR>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4175079"/>
                  </a:ext>
                </a:extLst>
              </a:tr>
              <a:tr h="286037">
                <a:tc vMerge="1">
                  <a:txBody>
                    <a:bodyPr/>
                    <a:lstStyle/>
                    <a:p>
                      <a:pPr algn="ctr"/>
                      <a:endParaRPr lang="zh-CN" altLang="en-US" sz="1400" dirty="0"/>
                    </a:p>
                  </a:txBody>
                  <a:tcPr anchor="ctr">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200" kern="1200" dirty="0">
                          <a:solidFill>
                            <a:schemeClr val="dk1"/>
                          </a:solidFill>
                          <a:latin typeface="+mn-lt"/>
                          <a:ea typeface="+mn-ea"/>
                          <a:cs typeface="+mn-cs"/>
                        </a:rPr>
                        <a:t>被控机文件更新</a:t>
                      </a:r>
                    </a:p>
                  </a:txBody>
                  <a:tcPr anchor="ctr">
                    <a:lnL>
                      <a:noFill/>
                    </a:lnL>
                    <a:lnR>
                      <a:noFill/>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lnL>
                      <a:noFill/>
                    </a:lnL>
                    <a:lnR>
                      <a:noFill/>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1018483"/>
                  </a:ext>
                </a:extLst>
              </a:tr>
              <a:tr h="286037">
                <a:tc rowSpan="2">
                  <a:txBody>
                    <a:bodyPr/>
                    <a:lstStyle/>
                    <a:p>
                      <a:pPr algn="ctr"/>
                      <a:r>
                        <a:rPr lang="zh-CN" altLang="en-US" sz="1400" dirty="0"/>
                        <a:t>性能测试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kern="1200" dirty="0">
                          <a:solidFill>
                            <a:schemeClr val="dk1"/>
                          </a:solidFill>
                          <a:latin typeface="+mn-lt"/>
                          <a:ea typeface="+mn-ea"/>
                          <a:cs typeface="+mn-cs"/>
                        </a:rPr>
                        <a:t>控制信号传输延迟</a:t>
                      </a:r>
                    </a:p>
                  </a:txBody>
                  <a:tcPr anchor="ct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n-lt"/>
                          <a:ea typeface="+mn-ea"/>
                          <a:cs typeface="+mn-cs"/>
                        </a:rPr>
                        <a:t>3ms</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457051122"/>
                  </a:ext>
                </a:extLst>
              </a:tr>
              <a:tr h="286037">
                <a:tc vMerge="1">
                  <a:txBody>
                    <a:bodyPr/>
                    <a:lstStyle/>
                    <a:p>
                      <a:endParaRPr lang="zh-CN" altLang="en-US" sz="1400" dirty="0"/>
                    </a:p>
                  </a:txBody>
                  <a:tcPr/>
                </a:tc>
                <a:tc>
                  <a:txBody>
                    <a:bodyPr/>
                    <a:lstStyle/>
                    <a:p>
                      <a:pPr algn="ctr"/>
                      <a:r>
                        <a:rPr lang="zh-CN" altLang="en-US" sz="1200" kern="1200" dirty="0">
                          <a:solidFill>
                            <a:schemeClr val="dk1"/>
                          </a:solidFill>
                          <a:latin typeface="+mn-lt"/>
                          <a:ea typeface="+mn-ea"/>
                          <a:cs typeface="+mn-cs"/>
                        </a:rPr>
                        <a:t>鼠标共享回报率</a:t>
                      </a:r>
                    </a:p>
                  </a:txBody>
                  <a:tcPr anchor="ct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u="none" strike="noStrike" kern="1200" cap="none" spc="0" normalizeH="0" baseline="0" noProof="0" dirty="0">
                          <a:ln>
                            <a:noFill/>
                          </a:ln>
                          <a:solidFill>
                            <a:prstClr val="black"/>
                          </a:solidFill>
                          <a:effectLst/>
                          <a:uLnTx/>
                          <a:uFillTx/>
                        </a:rPr>
                        <a:t>253Hz</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2708283"/>
                  </a:ext>
                </a:extLst>
              </a:tr>
              <a:tr h="286037">
                <a:tc rowSpan="5">
                  <a:txBody>
                    <a:bodyPr/>
                    <a:lstStyle/>
                    <a:p>
                      <a:pPr algn="ctr"/>
                      <a:r>
                        <a:rPr lang="zh-CN" altLang="en-US" sz="1400" dirty="0"/>
                        <a:t>兼容性测试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200" kern="1200" dirty="0" err="1">
                          <a:solidFill>
                            <a:schemeClr val="dk1"/>
                          </a:solidFill>
                        </a:rPr>
                        <a:t>openKylin</a:t>
                      </a:r>
                      <a:r>
                        <a:rPr lang="en-US" altLang="zh-CN" sz="1200" kern="1200" dirty="0">
                          <a:solidFill>
                            <a:schemeClr val="dk1"/>
                          </a:solidFill>
                        </a:rPr>
                        <a:t>(Wayland)</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772769518"/>
                  </a:ext>
                </a:extLst>
              </a:tr>
              <a:tr h="286037">
                <a:tc vMerge="1">
                  <a:txBody>
                    <a:bodyPr/>
                    <a:lstStyle/>
                    <a:p>
                      <a:endParaRPr lang="zh-CN" altLang="en-US" sz="1400" dirty="0"/>
                    </a:p>
                  </a:txBody>
                  <a:tcPr/>
                </a:tc>
                <a:tc>
                  <a:txBody>
                    <a:bodyPr/>
                    <a:lstStyle/>
                    <a:p>
                      <a:pPr algn="ctr"/>
                      <a:r>
                        <a:rPr lang="en-US" altLang="zh-CN" sz="1200" kern="1200" dirty="0">
                          <a:solidFill>
                            <a:schemeClr val="dk1"/>
                          </a:solidFill>
                        </a:rPr>
                        <a:t>Windows11</a:t>
                      </a:r>
                      <a:endParaRPr lang="zh-CN" altLang="en-US" sz="1200" kern="1200" dirty="0">
                        <a:solidFill>
                          <a:schemeClr val="dk1"/>
                        </a:solidFill>
                        <a:latin typeface="+mn-lt"/>
                        <a:ea typeface="+mn-ea"/>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061738402"/>
                  </a:ext>
                </a:extLst>
              </a:tr>
              <a:tr h="286037">
                <a:tc vMerge="1">
                  <a:txBody>
                    <a:bodyPr/>
                    <a:lstStyle/>
                    <a:p>
                      <a:endParaRPr lang="zh-CN" altLang="en-US" sz="1400" dirty="0"/>
                    </a:p>
                  </a:txBody>
                  <a:tcPr/>
                </a:tc>
                <a:tc>
                  <a:txBody>
                    <a:bodyPr/>
                    <a:lstStyle/>
                    <a:p>
                      <a:pPr algn="ctr"/>
                      <a:r>
                        <a:rPr lang="en-US" altLang="zh-CN" sz="1200" kern="1200" dirty="0">
                          <a:solidFill>
                            <a:schemeClr val="dk1"/>
                          </a:solidFill>
                        </a:rPr>
                        <a:t>Dedian12</a:t>
                      </a:r>
                      <a:endParaRPr lang="zh-CN" altLang="en-US" sz="1200" kern="1200" dirty="0">
                        <a:solidFill>
                          <a:schemeClr val="dk1"/>
                        </a:solidFill>
                        <a:latin typeface="+mn-lt"/>
                        <a:ea typeface="+mn-ea"/>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93145182"/>
                  </a:ext>
                </a:extLst>
              </a:tr>
              <a:tr h="286037">
                <a:tc vMerge="1">
                  <a:txBody>
                    <a:bodyPr/>
                    <a:lstStyle/>
                    <a:p>
                      <a:endParaRPr lang="zh-CN" altLang="en-US" sz="1400" dirty="0"/>
                    </a:p>
                  </a:txBody>
                  <a:tcPr/>
                </a:tc>
                <a:tc>
                  <a:txBody>
                    <a:bodyPr/>
                    <a:lstStyle/>
                    <a:p>
                      <a:pPr algn="ctr"/>
                      <a:r>
                        <a:rPr lang="en-US" altLang="zh-CN" sz="1200" kern="1200" dirty="0">
                          <a:solidFill>
                            <a:schemeClr val="dk1"/>
                          </a:solidFill>
                        </a:rPr>
                        <a:t>Ubuntu20.04</a:t>
                      </a:r>
                      <a:endParaRPr lang="zh-CN" altLang="en-US" sz="1200" kern="1200" dirty="0">
                        <a:solidFill>
                          <a:schemeClr val="dk1"/>
                        </a:solidFill>
                        <a:latin typeface="+mn-lt"/>
                        <a:ea typeface="+mn-ea"/>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293604113"/>
                  </a:ext>
                </a:extLst>
              </a:tr>
              <a:tr h="286037">
                <a:tc vMerge="1">
                  <a:txBody>
                    <a:bodyPr/>
                    <a:lstStyle/>
                    <a:p>
                      <a:endParaRPr lang="zh-CN" altLang="en-US" sz="1400" dirty="0"/>
                    </a:p>
                  </a:txBody>
                  <a:tcPr/>
                </a:tc>
                <a:tc>
                  <a:txBody>
                    <a:bodyPr/>
                    <a:lstStyle/>
                    <a:p>
                      <a:pPr algn="ctr"/>
                      <a:r>
                        <a:rPr lang="en-US" altLang="zh-CN" sz="1200" kern="1200" dirty="0">
                          <a:solidFill>
                            <a:schemeClr val="dk1"/>
                          </a:solidFill>
                        </a:rPr>
                        <a:t>MacOS13</a:t>
                      </a:r>
                      <a:endParaRPr lang="zh-CN" altLang="en-US" sz="1200" kern="1200" dirty="0">
                        <a:solidFill>
                          <a:schemeClr val="dk1"/>
                        </a:solidFill>
                        <a:latin typeface="+mn-lt"/>
                        <a:ea typeface="+mn-ea"/>
                        <a:cs typeface="+mn-cs"/>
                      </a:endParaRPr>
                    </a:p>
                  </a:txBody>
                  <a:tcPr anchor="ct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01735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latin typeface="微软雅黑" panose="020B0503020204020204" pitchFamily="34" charset="-122"/>
                <a:ea typeface="微软雅黑" panose="020B0503020204020204" pitchFamily="34" charset="-122"/>
              </a:rPr>
              <a:t>作品演示</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a:t>5.1 </a:t>
            </a:r>
            <a:r>
              <a:rPr lang="zh-CN" altLang="en-US"/>
              <a:t>作品演示播放</a:t>
            </a:r>
          </a:p>
        </p:txBody>
      </p:sp>
      <p:pic>
        <p:nvPicPr>
          <p:cNvPr id="8" name="MobiNetS项目演示视频">
            <a:hlinkClick r:id="" action="ppaction://media"/>
            <a:extLst>
              <a:ext uri="{FF2B5EF4-FFF2-40B4-BE49-F238E27FC236}">
                <a16:creationId xmlns:a16="http://schemas.microsoft.com/office/drawing/2014/main" id="{CDA3DF35-9E79-F948-5731-937AB7CCA6F0}"/>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1495004" y="1158943"/>
            <a:ext cx="9201992" cy="5176452"/>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82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zh-CN" altLang="en-US" dirty="0">
                <a:latin typeface="微软雅黑" panose="020B0503020204020204" pitchFamily="34" charset="-122"/>
                <a:ea typeface="微软雅黑" panose="020B0503020204020204" pitchFamily="34" charset="-122"/>
              </a:rPr>
              <a:t>总结</a:t>
            </a:r>
          </a:p>
        </p:txBody>
      </p:sp>
      <p:sp>
        <p:nvSpPr>
          <p:cNvPr id="23" name="文本框 22">
            <a:extLst>
              <a:ext uri="{FF2B5EF4-FFF2-40B4-BE49-F238E27FC236}">
                <a16:creationId xmlns:a16="http://schemas.microsoft.com/office/drawing/2014/main" id="{13538172-D9FB-58D0-1FED-FC8F84E8422D}"/>
              </a:ext>
            </a:extLst>
          </p:cNvPr>
          <p:cNvSpPr txBox="1"/>
          <p:nvPr/>
        </p:nvSpPr>
        <p:spPr>
          <a:xfrm>
            <a:off x="934999" y="3048150"/>
            <a:ext cx="3563683" cy="12850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b="1" dirty="0"/>
              <a:t>跨平台支持</a:t>
            </a:r>
            <a:endParaRPr kumimoji="1" lang="en-US" altLang="zh-CN" b="1" dirty="0"/>
          </a:p>
          <a:p>
            <a:pPr marL="285750" indent="-285750">
              <a:lnSpc>
                <a:spcPct val="150000"/>
              </a:lnSpc>
              <a:buFont typeface="Wingdings" panose="05000000000000000000" pitchFamily="2" charset="2"/>
              <a:buChar char="Ø"/>
            </a:pPr>
            <a:r>
              <a:rPr kumimoji="1" lang="zh-CN" altLang="en-US" b="1" dirty="0"/>
              <a:t>多系统无缝衔接</a:t>
            </a:r>
            <a:endParaRPr kumimoji="1" lang="en-US" altLang="zh-CN" b="1" dirty="0"/>
          </a:p>
          <a:p>
            <a:pPr marL="285750" indent="-285750">
              <a:lnSpc>
                <a:spcPct val="150000"/>
              </a:lnSpc>
              <a:buFont typeface="Wingdings" panose="05000000000000000000" pitchFamily="2" charset="2"/>
              <a:buChar char="Ø"/>
            </a:pPr>
            <a:r>
              <a:rPr kumimoji="1" lang="en-US" altLang="zh-CN" b="1" dirty="0"/>
              <a:t>Wayland</a:t>
            </a:r>
            <a:r>
              <a:rPr kumimoji="1" lang="zh-CN" altLang="en-US" b="1" dirty="0"/>
              <a:t>协议适配</a:t>
            </a:r>
            <a:endParaRPr kumimoji="1" lang="en-US" altLang="zh-CN" b="1" dirty="0"/>
          </a:p>
        </p:txBody>
      </p:sp>
      <p:sp>
        <p:nvSpPr>
          <p:cNvPr id="24" name="文本框 23">
            <a:extLst>
              <a:ext uri="{FF2B5EF4-FFF2-40B4-BE49-F238E27FC236}">
                <a16:creationId xmlns:a16="http://schemas.microsoft.com/office/drawing/2014/main" id="{6D4A6232-8883-6858-50B6-C0278D52562C}"/>
              </a:ext>
            </a:extLst>
          </p:cNvPr>
          <p:cNvSpPr txBox="1"/>
          <p:nvPr/>
        </p:nvSpPr>
        <p:spPr>
          <a:xfrm>
            <a:off x="4334219" y="2986000"/>
            <a:ext cx="3677158" cy="369332"/>
          </a:xfrm>
          <a:prstGeom prst="rect">
            <a:avLst/>
          </a:prstGeom>
          <a:noFill/>
        </p:spPr>
        <p:txBody>
          <a:bodyPr wrap="square" rtlCol="0">
            <a:spAutoFit/>
          </a:bodyPr>
          <a:lstStyle/>
          <a:p>
            <a:pPr marL="285750" indent="-285750">
              <a:buFont typeface="Wingdings" pitchFamily="2" charset="2"/>
              <a:buChar char="l"/>
            </a:pPr>
            <a:endParaRPr kumimoji="1" lang="zh-CN" altLang="en-US" dirty="0"/>
          </a:p>
        </p:txBody>
      </p:sp>
      <p:sp>
        <p:nvSpPr>
          <p:cNvPr id="6" name="文本框 5">
            <a:extLst>
              <a:ext uri="{FF2B5EF4-FFF2-40B4-BE49-F238E27FC236}">
                <a16:creationId xmlns:a16="http://schemas.microsoft.com/office/drawing/2014/main" id="{83FE4A17-5B80-5A4F-E489-6B06276AF96D}"/>
              </a:ext>
            </a:extLst>
          </p:cNvPr>
          <p:cNvSpPr txBox="1"/>
          <p:nvPr/>
        </p:nvSpPr>
        <p:spPr>
          <a:xfrm>
            <a:off x="2761026" y="5512423"/>
            <a:ext cx="7000240" cy="646331"/>
          </a:xfrm>
          <a:prstGeom prst="rect">
            <a:avLst/>
          </a:prstGeom>
          <a:noFill/>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欢迎各位评委老师批评指正</a:t>
            </a:r>
            <a:endParaRPr lang="zh-CN" altLang="en-US" sz="3600" b="1" dirty="0">
              <a:solidFill>
                <a:schemeClr val="accent6"/>
              </a:solidFill>
            </a:endParaRPr>
          </a:p>
        </p:txBody>
      </p:sp>
      <p:sp>
        <p:nvSpPr>
          <p:cNvPr id="9" name="文本框 8">
            <a:extLst>
              <a:ext uri="{FF2B5EF4-FFF2-40B4-BE49-F238E27FC236}">
                <a16:creationId xmlns:a16="http://schemas.microsoft.com/office/drawing/2014/main" id="{87322DB1-353B-3E8B-1880-DAA49566B1A0}"/>
              </a:ext>
            </a:extLst>
          </p:cNvPr>
          <p:cNvSpPr txBox="1"/>
          <p:nvPr/>
        </p:nvSpPr>
        <p:spPr>
          <a:xfrm>
            <a:off x="8766682" y="2242573"/>
            <a:ext cx="2309255" cy="562783"/>
          </a:xfrm>
          <a:prstGeom prst="rect">
            <a:avLst/>
          </a:prstGeom>
          <a:noFill/>
        </p:spPr>
        <p:txBody>
          <a:bodyPr wrap="square">
            <a:spAutoFit/>
          </a:bodyPr>
          <a:lstStyle/>
          <a:p>
            <a:pPr lvl="1" algn="ctr">
              <a:lnSpc>
                <a:spcPct val="20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良好的安全性</a:t>
            </a:r>
          </a:p>
        </p:txBody>
      </p:sp>
      <p:sp>
        <p:nvSpPr>
          <p:cNvPr id="11" name="文本框 10">
            <a:extLst>
              <a:ext uri="{FF2B5EF4-FFF2-40B4-BE49-F238E27FC236}">
                <a16:creationId xmlns:a16="http://schemas.microsoft.com/office/drawing/2014/main" id="{66C26041-60DD-34FF-4D79-6456C819FE07}"/>
              </a:ext>
            </a:extLst>
          </p:cNvPr>
          <p:cNvSpPr txBox="1"/>
          <p:nvPr/>
        </p:nvSpPr>
        <p:spPr>
          <a:xfrm>
            <a:off x="2867706" y="2308433"/>
            <a:ext cx="6096000" cy="562783"/>
          </a:xfrm>
          <a:prstGeom prst="rect">
            <a:avLst/>
          </a:prstGeom>
          <a:noFill/>
        </p:spPr>
        <p:txBody>
          <a:bodyPr wrap="square">
            <a:spAutoFit/>
          </a:bodyPr>
          <a:lstStyle/>
          <a:p>
            <a:pPr marL="457200" lvl="1" indent="0" algn="ctr">
              <a:lnSpc>
                <a:spcPct val="200000"/>
              </a:lnSpc>
              <a:buNone/>
            </a:pPr>
            <a:r>
              <a:rPr lang="zh-CN" altLang="en-US" sz="1800" b="1" dirty="0">
                <a:solidFill>
                  <a:schemeClr val="accent6">
                    <a:lumMod val="75000"/>
                  </a:schemeClr>
                </a:solidFill>
                <a:latin typeface="微软雅黑" panose="020B0503020204020204" pitchFamily="34" charset="-122"/>
                <a:ea typeface="微软雅黑" panose="020B0503020204020204" pitchFamily="34" charset="-122"/>
              </a:rPr>
              <a:t>优秀的用户体验与性能</a:t>
            </a:r>
            <a:endParaRPr lang="en-US" altLang="zh-CN" sz="18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C718582-0CB7-C065-1A65-985431741C64}"/>
              </a:ext>
            </a:extLst>
          </p:cNvPr>
          <p:cNvSpPr txBox="1"/>
          <p:nvPr/>
        </p:nvSpPr>
        <p:spPr>
          <a:xfrm>
            <a:off x="-1093643" y="2512482"/>
            <a:ext cx="6096000" cy="369332"/>
          </a:xfrm>
          <a:prstGeom prst="rect">
            <a:avLst/>
          </a:prstGeom>
          <a:noFill/>
        </p:spPr>
        <p:txBody>
          <a:bodyPr wrap="square">
            <a:spAutoFit/>
          </a:bodyPr>
          <a:lstStyle/>
          <a:p>
            <a:pPr algn="ctr"/>
            <a:r>
              <a:rPr lang="zh-CN" altLang="en-US" sz="1800" b="1" dirty="0">
                <a:solidFill>
                  <a:schemeClr val="accent6">
                    <a:lumMod val="75000"/>
                  </a:schemeClr>
                </a:solidFill>
                <a:latin typeface="微软雅黑" panose="020B0503020204020204" pitchFamily="34" charset="-122"/>
                <a:ea typeface="微软雅黑" panose="020B0503020204020204" pitchFamily="34" charset="-122"/>
              </a:rPr>
              <a:t>通用性</a:t>
            </a:r>
            <a:r>
              <a:rPr lang="en-US" altLang="zh-CN" sz="1800" b="1" dirty="0">
                <a:solidFill>
                  <a:schemeClr val="accent6">
                    <a:lumMod val="75000"/>
                  </a:schemeClr>
                </a:solidFill>
                <a:latin typeface="微软雅黑" panose="020B0503020204020204" pitchFamily="34" charset="-122"/>
                <a:ea typeface="微软雅黑" panose="020B0503020204020204" pitchFamily="34" charset="-122"/>
              </a:rPr>
              <a:t>&amp;</a:t>
            </a:r>
            <a:r>
              <a:rPr lang="zh-CN" altLang="en-US" sz="1800" b="1" dirty="0">
                <a:solidFill>
                  <a:schemeClr val="accent6">
                    <a:lumMod val="75000"/>
                  </a:schemeClr>
                </a:solidFill>
                <a:latin typeface="微软雅黑" panose="020B0503020204020204" pitchFamily="34" charset="-122"/>
                <a:ea typeface="微软雅黑" panose="020B0503020204020204" pitchFamily="34" charset="-122"/>
              </a:rPr>
              <a:t>跨平台性</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1ABD15F-D9E2-B729-ED8C-BDDD3BEC6EBF}"/>
              </a:ext>
            </a:extLst>
          </p:cNvPr>
          <p:cNvSpPr txBox="1"/>
          <p:nvPr/>
        </p:nvSpPr>
        <p:spPr>
          <a:xfrm>
            <a:off x="4795579" y="3035876"/>
            <a:ext cx="3563683"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b="1" dirty="0"/>
              <a:t>近乎完整的输入支持</a:t>
            </a:r>
            <a:endParaRPr kumimoji="1" lang="en-US" altLang="zh-CN" b="1" dirty="0"/>
          </a:p>
          <a:p>
            <a:pPr marL="285750" indent="-285750">
              <a:lnSpc>
                <a:spcPct val="150000"/>
              </a:lnSpc>
              <a:buFont typeface="Wingdings" panose="05000000000000000000" pitchFamily="2" charset="2"/>
              <a:buChar char="Ø"/>
            </a:pPr>
            <a:r>
              <a:rPr kumimoji="1" lang="zh-CN" altLang="en-US" b="1" dirty="0"/>
              <a:t>用户友好的交互设计</a:t>
            </a:r>
            <a:endParaRPr kumimoji="1" lang="en-US" altLang="zh-CN" b="1" dirty="0"/>
          </a:p>
          <a:p>
            <a:pPr marL="285750" indent="-285750">
              <a:lnSpc>
                <a:spcPct val="150000"/>
              </a:lnSpc>
              <a:buFont typeface="Wingdings" panose="05000000000000000000" pitchFamily="2" charset="2"/>
              <a:buChar char="Ø"/>
            </a:pPr>
            <a:r>
              <a:rPr kumimoji="1" lang="zh-CN" altLang="en-US" b="1" dirty="0"/>
              <a:t>优秀的性能调校</a:t>
            </a:r>
            <a:endParaRPr kumimoji="1" lang="en-US" altLang="zh-CN" b="1" dirty="0"/>
          </a:p>
          <a:p>
            <a:pPr marL="285750" indent="-285750">
              <a:lnSpc>
                <a:spcPct val="150000"/>
              </a:lnSpc>
              <a:buFont typeface="Wingdings" panose="05000000000000000000" pitchFamily="2" charset="2"/>
              <a:buChar char="Ø"/>
            </a:pPr>
            <a:r>
              <a:rPr kumimoji="1" lang="zh-CN" altLang="en-US" b="1" dirty="0"/>
              <a:t>无上限的主机连接数量支持</a:t>
            </a:r>
            <a:endParaRPr kumimoji="1" lang="en-US" altLang="zh-CN" b="1" dirty="0"/>
          </a:p>
          <a:p>
            <a:pPr marL="285750" indent="-285750">
              <a:lnSpc>
                <a:spcPct val="150000"/>
              </a:lnSpc>
              <a:buFont typeface="Wingdings" panose="05000000000000000000" pitchFamily="2" charset="2"/>
              <a:buChar char="Ø"/>
            </a:pPr>
            <a:endParaRPr kumimoji="1" lang="zh-CN" altLang="en-US" b="1" dirty="0"/>
          </a:p>
        </p:txBody>
      </p:sp>
      <p:sp>
        <p:nvSpPr>
          <p:cNvPr id="18" name="文本框 17">
            <a:extLst>
              <a:ext uri="{FF2B5EF4-FFF2-40B4-BE49-F238E27FC236}">
                <a16:creationId xmlns:a16="http://schemas.microsoft.com/office/drawing/2014/main" id="{8AD05E11-7225-8D86-D9AF-C2F696CDE00C}"/>
              </a:ext>
            </a:extLst>
          </p:cNvPr>
          <p:cNvSpPr txBox="1"/>
          <p:nvPr/>
        </p:nvSpPr>
        <p:spPr>
          <a:xfrm>
            <a:off x="9294095" y="3038001"/>
            <a:ext cx="3563683" cy="12850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b="1" dirty="0"/>
              <a:t>身份伪造防范</a:t>
            </a:r>
            <a:endParaRPr kumimoji="1" lang="en-US" altLang="zh-CN" b="1" dirty="0"/>
          </a:p>
          <a:p>
            <a:pPr marL="285750" indent="-285750">
              <a:lnSpc>
                <a:spcPct val="150000"/>
              </a:lnSpc>
              <a:buFont typeface="Wingdings" panose="05000000000000000000" pitchFamily="2" charset="2"/>
              <a:buChar char="Ø"/>
            </a:pPr>
            <a:r>
              <a:rPr kumimoji="1" lang="zh-CN" altLang="en-US" b="1" dirty="0"/>
              <a:t>数据泄露防范</a:t>
            </a:r>
            <a:endParaRPr kumimoji="1" lang="en-US" altLang="zh-CN" b="1" dirty="0"/>
          </a:p>
          <a:p>
            <a:pPr marL="285750" indent="-285750">
              <a:lnSpc>
                <a:spcPct val="150000"/>
              </a:lnSpc>
              <a:buFont typeface="Wingdings" panose="05000000000000000000" pitchFamily="2" charset="2"/>
              <a:buChar char="Ø"/>
            </a:pPr>
            <a:r>
              <a:rPr kumimoji="1" lang="zh-CN" altLang="en-US" b="1" dirty="0"/>
              <a:t>数据伪造防范</a:t>
            </a:r>
            <a:endParaRPr kumimoji="1" lang="en-US" altLang="zh-CN" b="1" dirty="0"/>
          </a:p>
        </p:txBody>
      </p:sp>
      <p:pic>
        <p:nvPicPr>
          <p:cNvPr id="22" name="图片 21">
            <a:extLst>
              <a:ext uri="{FF2B5EF4-FFF2-40B4-BE49-F238E27FC236}">
                <a16:creationId xmlns:a16="http://schemas.microsoft.com/office/drawing/2014/main" id="{370139ED-3B4A-FB98-15A3-164D55087F6F}"/>
              </a:ext>
            </a:extLst>
          </p:cNvPr>
          <p:cNvPicPr>
            <a:picLocks noChangeAspect="1"/>
          </p:cNvPicPr>
          <p:nvPr/>
        </p:nvPicPr>
        <p:blipFill>
          <a:blip r:embed="rId3"/>
          <a:stretch>
            <a:fillRect/>
          </a:stretch>
        </p:blipFill>
        <p:spPr>
          <a:xfrm>
            <a:off x="9564369" y="1235086"/>
            <a:ext cx="1118871" cy="1118871"/>
          </a:xfrm>
          <a:prstGeom prst="rect">
            <a:avLst/>
          </a:prstGeom>
        </p:spPr>
      </p:pic>
      <p:pic>
        <p:nvPicPr>
          <p:cNvPr id="27" name="图片 26">
            <a:extLst>
              <a:ext uri="{FF2B5EF4-FFF2-40B4-BE49-F238E27FC236}">
                <a16:creationId xmlns:a16="http://schemas.microsoft.com/office/drawing/2014/main" id="{9C1648CF-D573-7940-9154-368056DFE40D}"/>
              </a:ext>
            </a:extLst>
          </p:cNvPr>
          <p:cNvPicPr>
            <a:picLocks noChangeAspect="1"/>
          </p:cNvPicPr>
          <p:nvPr/>
        </p:nvPicPr>
        <p:blipFill>
          <a:blip r:embed="rId4"/>
          <a:stretch>
            <a:fillRect/>
          </a:stretch>
        </p:blipFill>
        <p:spPr>
          <a:xfrm>
            <a:off x="5656185" y="1471328"/>
            <a:ext cx="882629" cy="882629"/>
          </a:xfrm>
          <a:prstGeom prst="rect">
            <a:avLst/>
          </a:prstGeom>
        </p:spPr>
      </p:pic>
      <p:pic>
        <p:nvPicPr>
          <p:cNvPr id="29" name="图片 28">
            <a:extLst>
              <a:ext uri="{FF2B5EF4-FFF2-40B4-BE49-F238E27FC236}">
                <a16:creationId xmlns:a16="http://schemas.microsoft.com/office/drawing/2014/main" id="{6CB5FDCC-26E7-3F15-958F-B2D0EB3273BE}"/>
              </a:ext>
            </a:extLst>
          </p:cNvPr>
          <p:cNvPicPr>
            <a:picLocks noChangeAspect="1"/>
          </p:cNvPicPr>
          <p:nvPr/>
        </p:nvPicPr>
        <p:blipFill>
          <a:blip r:embed="rId5"/>
          <a:stretch>
            <a:fillRect/>
          </a:stretch>
        </p:blipFill>
        <p:spPr>
          <a:xfrm>
            <a:off x="1196955" y="1471327"/>
            <a:ext cx="1323943" cy="882629"/>
          </a:xfrm>
          <a:prstGeom prst="rect">
            <a:avLst/>
          </a:prstGeom>
        </p:spPr>
      </p:pic>
    </p:spTree>
    <p:extLst>
      <p:ext uri="{BB962C8B-B14F-4D97-AF65-F5344CB8AC3E}">
        <p14:creationId xmlns:p14="http://schemas.microsoft.com/office/powerpoint/2010/main" val="4118671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微软雅黑" panose="020B0503020204020204" pitchFamily="34" charset="-122"/>
                <a:ea typeface="微软雅黑" panose="020B0503020204020204" pitchFamily="34" charset="-122"/>
              </a:rPr>
              <a:t>请各位评委老师批评指正</a:t>
            </a:r>
          </a:p>
        </p:txBody>
      </p:sp>
      <p:sp>
        <p:nvSpPr>
          <p:cNvPr id="3" name="文本占位符 2"/>
          <p:cNvSpPr>
            <a:spLocks noGrp="1"/>
          </p:cNvSpPr>
          <p:nvPr>
            <p:ph type="body" sz="quarter" idx="13"/>
          </p:nvPr>
        </p:nvSpPr>
        <p:spPr/>
        <p:txBody>
          <a:bodyPr/>
          <a:lstStyle/>
          <a:p>
            <a:r>
              <a:rPr lang="zh-CN" altLang="en-US" dirty="0">
                <a:latin typeface="微软雅黑" panose="020B0503020204020204" pitchFamily="34" charset="-122"/>
                <a:ea typeface="微软雅黑" panose="020B0503020204020204" pitchFamily="34" charset="-122"/>
              </a:rPr>
              <a:t>电子科技大学</a:t>
            </a:r>
          </a:p>
        </p:txBody>
      </p:sp>
      <p:sp>
        <p:nvSpPr>
          <p:cNvPr id="4" name="文本占位符 3"/>
          <p:cNvSpPr>
            <a:spLocks noGrp="1"/>
          </p:cNvSpPr>
          <p:nvPr>
            <p:ph type="body" sz="quarter" idx="14"/>
          </p:nvPr>
        </p:nvSpPr>
        <p:spPr/>
        <p:txBody>
          <a:bodyPr/>
          <a:lstStyle/>
          <a:p>
            <a:r>
              <a:rPr lang="en-US" altLang="zh-CN" dirty="0" err="1">
                <a:latin typeface="微软雅黑" panose="020B0503020204020204" pitchFamily="34" charset="-122"/>
                <a:ea typeface="微软雅黑" panose="020B0503020204020204" pitchFamily="34" charset="-122"/>
              </a:rPr>
              <a:t>MobiNetS</a:t>
            </a:r>
            <a:endParaRPr lang="zh-CN" altLang="en-US" dirty="0">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sz="quarter" idx="15"/>
          </p:nvPr>
        </p:nvSpPr>
        <p:spPr/>
        <p:txBody>
          <a:bodyPr/>
          <a:lstStyle/>
          <a:p>
            <a:r>
              <a:rPr lang="zh-CN" altLang="en-US" dirty="0">
                <a:latin typeface="微软雅黑" panose="020B0503020204020204" pitchFamily="34" charset="-122"/>
                <a:ea typeface="微软雅黑" panose="020B0503020204020204" pitchFamily="34" charset="-122"/>
              </a:rPr>
              <a:t>马浩天 李嘉诚 王振华</a:t>
            </a:r>
          </a:p>
        </p:txBody>
      </p:sp>
      <p:sp>
        <p:nvSpPr>
          <p:cNvPr id="6" name="文本占位符 5"/>
          <p:cNvSpPr>
            <a:spLocks noGrp="1"/>
          </p:cNvSpPr>
          <p:nvPr>
            <p:ph type="body" sz="quarter" idx="18"/>
          </p:nvPr>
        </p:nvSpPr>
        <p:spPr/>
        <p:txBody>
          <a:bodyPr/>
          <a:lstStyle/>
          <a:p>
            <a:r>
              <a:rPr lang="zh-CN" altLang="en-US" dirty="0">
                <a:latin typeface="微软雅黑" panose="020B0503020204020204" pitchFamily="34" charset="-122"/>
                <a:ea typeface="微软雅黑" panose="020B0503020204020204" pitchFamily="34" charset="-122"/>
              </a:rPr>
              <a:t>赵志为</a:t>
            </a:r>
          </a:p>
        </p:txBody>
      </p:sp>
      <p:sp>
        <p:nvSpPr>
          <p:cNvPr id="7" name="文本占位符 6"/>
          <p:cNvSpPr>
            <a:spLocks noGrp="1"/>
          </p:cNvSpPr>
          <p:nvPr>
            <p:ph type="body" sz="quarter" idx="20"/>
          </p:nvPr>
        </p:nvSpPr>
        <p:spPr/>
        <p:txBody>
          <a:bodyPr/>
          <a:lstStyle/>
          <a:p>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日</a:t>
            </a:r>
          </a:p>
        </p:txBody>
      </p:sp>
      <p:sp>
        <p:nvSpPr>
          <p:cNvPr id="8" name="文本占位符 7"/>
          <p:cNvSpPr>
            <a:spLocks noGrp="1"/>
          </p:cNvSpPr>
          <p:nvPr>
            <p:ph type="body" sz="quarter" idx="21"/>
          </p:nvPr>
        </p:nvSpPr>
        <p:spPr/>
        <p:txBody>
          <a:bodyPr/>
          <a:lstStyle/>
          <a:p>
            <a:r>
              <a:rPr lang="zh-CN" altLang="en-US">
                <a:latin typeface="微软雅黑" panose="020B0503020204020204" pitchFamily="34" charset="-122"/>
                <a:ea typeface="微软雅黑" panose="020B0503020204020204" pitchFamily="34" charset="-122"/>
              </a:rPr>
              <a:t>组织名称：</a:t>
            </a:r>
          </a:p>
        </p:txBody>
      </p:sp>
      <p:sp>
        <p:nvSpPr>
          <p:cNvPr id="9" name="文本占位符 8"/>
          <p:cNvSpPr>
            <a:spLocks noGrp="1"/>
          </p:cNvSpPr>
          <p:nvPr>
            <p:ph type="body" sz="quarter" idx="22"/>
          </p:nvPr>
        </p:nvSpPr>
        <p:spPr/>
        <p:txBody>
          <a:bodyPr/>
          <a:lstStyle/>
          <a:p>
            <a:r>
              <a:rPr lang="zh-CN" altLang="en-US">
                <a:latin typeface="微软雅黑" panose="020B0503020204020204" pitchFamily="34" charset="-122"/>
                <a:ea typeface="微软雅黑" panose="020B0503020204020204" pitchFamily="34" charset="-122"/>
              </a:rPr>
              <a:t>参赛团队：</a:t>
            </a:r>
          </a:p>
        </p:txBody>
      </p:sp>
      <p:sp>
        <p:nvSpPr>
          <p:cNvPr id="10" name="文本占位符 9"/>
          <p:cNvSpPr>
            <a:spLocks noGrp="1"/>
          </p:cNvSpPr>
          <p:nvPr>
            <p:ph type="body" sz="quarter" idx="23"/>
          </p:nvPr>
        </p:nvSpPr>
        <p:spPr/>
        <p:txBody>
          <a:bodyPr/>
          <a:lstStyle/>
          <a:p>
            <a:r>
              <a:rPr lang="zh-CN" altLang="en-US">
                <a:latin typeface="微软雅黑" panose="020B0503020204020204" pitchFamily="34" charset="-122"/>
                <a:ea typeface="微软雅黑" panose="020B0503020204020204" pitchFamily="34" charset="-122"/>
              </a:rPr>
              <a:t>团队成员：</a:t>
            </a:r>
          </a:p>
        </p:txBody>
      </p:sp>
      <p:sp>
        <p:nvSpPr>
          <p:cNvPr id="11" name="文本占位符 10"/>
          <p:cNvSpPr>
            <a:spLocks noGrp="1"/>
          </p:cNvSpPr>
          <p:nvPr>
            <p:ph type="body" sz="quarter" idx="24"/>
          </p:nvPr>
        </p:nvSpPr>
        <p:spPr/>
        <p:txBody>
          <a:bodyPr/>
          <a:lstStyle/>
          <a:p>
            <a:r>
              <a:rPr lang="zh-CN" altLang="en-US">
                <a:latin typeface="微软雅黑" panose="020B0503020204020204" pitchFamily="34" charset="-122"/>
                <a:ea typeface="微软雅黑" panose="020B0503020204020204" pitchFamily="34" charset="-122"/>
              </a:rPr>
              <a:t>指导老师：</a:t>
            </a:r>
          </a:p>
        </p:txBody>
      </p:sp>
      <p:sp>
        <p:nvSpPr>
          <p:cNvPr id="12" name="文本占位符 11"/>
          <p:cNvSpPr>
            <a:spLocks noGrp="1"/>
          </p:cNvSpPr>
          <p:nvPr>
            <p:ph type="body" sz="quarter" idx="25"/>
          </p:nvPr>
        </p:nvSpPr>
        <p:spPr/>
        <p:txBody>
          <a:bodyPr/>
          <a:lstStyle/>
          <a:p>
            <a:r>
              <a:rPr lang="zh-CN" altLang="en-US">
                <a:latin typeface="微软雅黑" panose="020B0503020204020204" pitchFamily="34" charset="-122"/>
                <a:ea typeface="微软雅黑" panose="020B0503020204020204" pitchFamily="34" charset="-122"/>
              </a:rPr>
              <a:t>完成日期：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192421" y="2376950"/>
            <a:ext cx="4304799" cy="1115113"/>
          </a:xfrm>
        </p:spPr>
        <p:txBody>
          <a:bodyPr/>
          <a:lstStyle/>
          <a:p>
            <a:r>
              <a:rPr lang="zh-CN" altLang="en-US" dirty="0">
                <a:latin typeface="微软雅黑" panose="020B0503020204020204" pitchFamily="34" charset="-122"/>
                <a:ea typeface="微软雅黑" panose="020B0503020204020204" pitchFamily="34" charset="-122"/>
              </a:rPr>
              <a:t>项目介绍</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51646C-FC0C-6ECF-7A17-A8304F64179B}"/>
              </a:ext>
            </a:extLst>
          </p:cNvPr>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1.1 </a:t>
            </a:r>
            <a:r>
              <a:rPr lang="zh-CN" altLang="en-US" dirty="0">
                <a:latin typeface="微软雅黑" panose="020B0503020204020204" pitchFamily="34" charset="-122"/>
                <a:ea typeface="微软雅黑" panose="020B0503020204020204" pitchFamily="34" charset="-122"/>
              </a:rPr>
              <a:t>设计背景</a:t>
            </a:r>
          </a:p>
        </p:txBody>
      </p:sp>
      <p:pic>
        <p:nvPicPr>
          <p:cNvPr id="10" name="图片 9">
            <a:extLst>
              <a:ext uri="{FF2B5EF4-FFF2-40B4-BE49-F238E27FC236}">
                <a16:creationId xmlns:a16="http://schemas.microsoft.com/office/drawing/2014/main" id="{96E98FBE-5FC9-B3E1-B7D5-255D08B9E5B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143250" y="2103688"/>
            <a:ext cx="5566135" cy="3387108"/>
          </a:xfrm>
          <a:prstGeom prst="rect">
            <a:avLst/>
          </a:prstGeom>
        </p:spPr>
      </p:pic>
      <p:sp>
        <p:nvSpPr>
          <p:cNvPr id="12" name="箭头: 右 11">
            <a:extLst>
              <a:ext uri="{FF2B5EF4-FFF2-40B4-BE49-F238E27FC236}">
                <a16:creationId xmlns:a16="http://schemas.microsoft.com/office/drawing/2014/main" id="{D39D5560-0FD8-8E49-F057-990335ED0CCC}"/>
              </a:ext>
            </a:extLst>
          </p:cNvPr>
          <p:cNvSpPr/>
          <p:nvPr/>
        </p:nvSpPr>
        <p:spPr>
          <a:xfrm>
            <a:off x="5956788" y="3789485"/>
            <a:ext cx="470690" cy="209980"/>
          </a:xfrm>
          <a:prstGeom prst="right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D58BB486-A643-116A-573C-763F61D37B28}"/>
              </a:ext>
            </a:extLst>
          </p:cNvPr>
          <p:cNvPicPr>
            <a:picLocks noChangeAspect="1"/>
          </p:cNvPicPr>
          <p:nvPr/>
        </p:nvPicPr>
        <p:blipFill>
          <a:blip r:embed="rId4"/>
          <a:srcRect l="4840" t="4551" r="3841" b="6949"/>
          <a:stretch/>
        </p:blipFill>
        <p:spPr>
          <a:xfrm>
            <a:off x="7573433" y="2180166"/>
            <a:ext cx="4305300" cy="3069167"/>
          </a:xfrm>
          <a:prstGeom prst="rect">
            <a:avLst/>
          </a:prstGeom>
        </p:spPr>
      </p:pic>
      <p:sp>
        <p:nvSpPr>
          <p:cNvPr id="4" name="文本框 3">
            <a:extLst>
              <a:ext uri="{FF2B5EF4-FFF2-40B4-BE49-F238E27FC236}">
                <a16:creationId xmlns:a16="http://schemas.microsoft.com/office/drawing/2014/main" id="{56F1882E-88DF-7713-1AE9-CD0DD02E6741}"/>
              </a:ext>
            </a:extLst>
          </p:cNvPr>
          <p:cNvSpPr txBox="1"/>
          <p:nvPr/>
        </p:nvSpPr>
        <p:spPr>
          <a:xfrm>
            <a:off x="1887749" y="5965792"/>
            <a:ext cx="9079457" cy="369332"/>
          </a:xfrm>
          <a:prstGeom prst="rect">
            <a:avLst/>
          </a:prstGeom>
          <a:noFill/>
        </p:spPr>
        <p:txBody>
          <a:bodyPr wrap="square">
            <a:spAutoFit/>
          </a:bodyPr>
          <a:lstStyle/>
          <a:p>
            <a:r>
              <a:rPr lang="en-US" altLang="zh-CN" sz="1800" b="1" dirty="0" err="1">
                <a:effectLst/>
                <a:latin typeface="微软雅黑" panose="020B0503020204020204" pitchFamily="34" charset="-122"/>
                <a:ea typeface="微软雅黑" panose="020B0503020204020204" pitchFamily="34" charset="-122"/>
                <a:cs typeface="Times New Roman" panose="02020603050405020304" pitchFamily="18" charset="0"/>
              </a:rPr>
              <a:t>DeviceShare</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跨平台、可扩展的</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多</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主机</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Hid-Input</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设备共享协同智能解决方案</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3.7037E-6 L -0.25 -3.7037E-6 " pathEditMode="relative" rAng="0" ptsTypes="AA">
                                      <p:cBhvr>
                                        <p:cTn id="6" dur="2000" fill="hold"/>
                                        <p:tgtEl>
                                          <p:spTgt spid="10"/>
                                        </p:tgtEl>
                                        <p:attrNameLst>
                                          <p:attrName>ppt_x</p:attrName>
                                          <p:attrName>ppt_y</p:attrName>
                                        </p:attrNameLst>
                                      </p:cBhvr>
                                      <p:rCtr x="-12500" y="0"/>
                                    </p:animMotion>
                                  </p:childTnLst>
                                </p:cTn>
                              </p:par>
                            </p:childTnLst>
                          </p:cTn>
                        </p:par>
                        <p:par>
                          <p:cTn id="7" fill="hold">
                            <p:stCondLst>
                              <p:cond delay="2000"/>
                            </p:stCondLst>
                            <p:childTnLst>
                              <p:par>
                                <p:cTn id="8" presetID="1" presetClass="entr" presetSubtype="0" fill="hold" grpId="0" nodeType="after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10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1.2 </a:t>
            </a:r>
            <a:r>
              <a:rPr lang="zh-CN" altLang="en-US" dirty="0">
                <a:latin typeface="微软雅黑" panose="020B0503020204020204" pitchFamily="34" charset="-122"/>
                <a:ea typeface="微软雅黑" panose="020B0503020204020204" pitchFamily="34" charset="-122"/>
              </a:rPr>
              <a:t>设计目标</a:t>
            </a:r>
          </a:p>
        </p:txBody>
      </p:sp>
      <p:graphicFrame>
        <p:nvGraphicFramePr>
          <p:cNvPr id="7" name="内容占位符 3">
            <a:extLst>
              <a:ext uri="{FF2B5EF4-FFF2-40B4-BE49-F238E27FC236}">
                <a16:creationId xmlns:a16="http://schemas.microsoft.com/office/drawing/2014/main" id="{52C08F8E-C139-623B-4425-D0A4701937EE}"/>
              </a:ext>
            </a:extLst>
          </p:cNvPr>
          <p:cNvGraphicFramePr>
            <a:graphicFrameLocks noGrp="1"/>
          </p:cNvGraphicFramePr>
          <p:nvPr>
            <p:ph sz="quarter" idx="14"/>
            <p:extLst>
              <p:ext uri="{D42A27DB-BD31-4B8C-83A1-F6EECF244321}">
                <p14:modId xmlns:p14="http://schemas.microsoft.com/office/powerpoint/2010/main" val="3973900632"/>
              </p:ext>
            </p:extLst>
          </p:nvPr>
        </p:nvGraphicFramePr>
        <p:xfrm>
          <a:off x="622088" y="1216251"/>
          <a:ext cx="10630109" cy="5062156"/>
        </p:xfrm>
        <a:graphic>
          <a:graphicData uri="http://schemas.openxmlformats.org/drawingml/2006/table">
            <a:tbl>
              <a:tblPr/>
              <a:tblGrid>
                <a:gridCol w="732578">
                  <a:extLst>
                    <a:ext uri="{9D8B030D-6E8A-4147-A177-3AD203B41FA5}">
                      <a16:colId xmlns:a16="http://schemas.microsoft.com/office/drawing/2014/main" val="54806988"/>
                    </a:ext>
                  </a:extLst>
                </a:gridCol>
                <a:gridCol w="728134">
                  <a:extLst>
                    <a:ext uri="{9D8B030D-6E8A-4147-A177-3AD203B41FA5}">
                      <a16:colId xmlns:a16="http://schemas.microsoft.com/office/drawing/2014/main" val="2655618549"/>
                    </a:ext>
                  </a:extLst>
                </a:gridCol>
                <a:gridCol w="495300">
                  <a:extLst>
                    <a:ext uri="{9D8B030D-6E8A-4147-A177-3AD203B41FA5}">
                      <a16:colId xmlns:a16="http://schemas.microsoft.com/office/drawing/2014/main" val="3618391133"/>
                    </a:ext>
                  </a:extLst>
                </a:gridCol>
                <a:gridCol w="8047566">
                  <a:extLst>
                    <a:ext uri="{9D8B030D-6E8A-4147-A177-3AD203B41FA5}">
                      <a16:colId xmlns:a16="http://schemas.microsoft.com/office/drawing/2014/main" val="40996811"/>
                    </a:ext>
                  </a:extLst>
                </a:gridCol>
                <a:gridCol w="626531">
                  <a:extLst>
                    <a:ext uri="{9D8B030D-6E8A-4147-A177-3AD203B41FA5}">
                      <a16:colId xmlns:a16="http://schemas.microsoft.com/office/drawing/2014/main" val="3801384408"/>
                    </a:ext>
                  </a:extLst>
                </a:gridCol>
              </a:tblGrid>
              <a:tr h="352662">
                <a:tc rowSpan="6">
                  <a:txBody>
                    <a:bodyPr/>
                    <a:lstStyle/>
                    <a:p>
                      <a:pPr algn="ctr" fontAlgn="ctr"/>
                      <a:r>
                        <a:rPr lang="zh-CN" altLang="en-US" dirty="0">
                          <a:effectLst/>
                        </a:rPr>
                        <a:t>赛题要求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fontAlgn="ctr"/>
                      <a:r>
                        <a:rPr lang="en" dirty="0" err="1">
                          <a:effectLst/>
                        </a:rPr>
                        <a:t>基础要求</a:t>
                      </a: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支持一套键鼠控制至少两台主机（</a:t>
                      </a:r>
                      <a:r>
                        <a:rPr lang="zh-CN" altLang="zh-CN" sz="1800" dirty="0">
                          <a:effectLst/>
                          <a:latin typeface="仿宋_GB2312"/>
                          <a:ea typeface="微软雅黑" panose="020B0503020204020204" pitchFamily="34" charset="-122"/>
                          <a:cs typeface="微软雅黑" panose="020B0503020204020204" pitchFamily="34" charset="-122"/>
                        </a:rPr>
                        <a:t>大于等于</a:t>
                      </a:r>
                      <a:r>
                        <a:rPr lang="en-US" altLang="zh-CN" sz="1800" dirty="0">
                          <a:effectLst/>
                          <a:latin typeface="仿宋_GB2312"/>
                          <a:ea typeface="微软雅黑" panose="020B0503020204020204" pitchFamily="34" charset="-122"/>
                          <a:cs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665473"/>
                  </a:ext>
                </a:extLst>
              </a:tr>
              <a:tr h="366687">
                <a:tc vMerge="1">
                  <a:txBody>
                    <a:bodyPr/>
                    <a:lstStyle/>
                    <a:p>
                      <a:pPr fontAlgn="ct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鼠标可在多主机之间自由移动，键盘可跟随鼠标焦点所在的窗口做输入操作</a:t>
                      </a:r>
                      <a:endParaRPr lang="en-US" altLang="zh-CN" sz="18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8950391"/>
                  </a:ext>
                </a:extLst>
              </a:tr>
              <a:tr h="352662">
                <a:tc vMerge="1">
                  <a:txBody>
                    <a:bodyPr/>
                    <a:lstStyle/>
                    <a:p>
                      <a:pPr fontAlgn="ct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dirty="0">
                          <a:effectLst/>
                        </a:rPr>
                        <a:t>3</a:t>
                      </a: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800" dirty="0">
                          <a:latin typeface="微软雅黑" panose="020B0503020204020204" pitchFamily="34" charset="-122"/>
                          <a:ea typeface="微软雅黑" panose="020B0503020204020204" pitchFamily="34" charset="-122"/>
                        </a:rPr>
                        <a:t>多套主机在同一时刻仅有 </a:t>
                      </a:r>
                      <a:r>
                        <a:rPr lang="en-US" altLang="zh-CN" sz="1800" dirty="0">
                          <a:latin typeface="微软雅黑" panose="020B0503020204020204" pitchFamily="34" charset="-122"/>
                          <a:ea typeface="微软雅黑" panose="020B0503020204020204" pitchFamily="34" charset="-122"/>
                        </a:rPr>
                        <a:t>1 </a:t>
                      </a:r>
                      <a:r>
                        <a:rPr lang="zh-CN" altLang="en-US" sz="1800" dirty="0">
                          <a:latin typeface="微软雅黑" panose="020B0503020204020204" pitchFamily="34" charset="-122"/>
                          <a:ea typeface="微软雅黑" panose="020B0503020204020204" pitchFamily="34" charset="-122"/>
                        </a:rPr>
                        <a:t>套设备实际响应</a:t>
                      </a:r>
                      <a:r>
                        <a:rPr lang="en-US" altLang="zh-CN" sz="1800" dirty="0">
                          <a:latin typeface="微软雅黑" panose="020B0503020204020204" pitchFamily="34" charset="-122"/>
                          <a:ea typeface="微软雅黑" panose="020B0503020204020204" pitchFamily="34" charset="-122"/>
                        </a:rPr>
                        <a:t>input</a:t>
                      </a:r>
                      <a:r>
                        <a:rPr lang="zh-CN" altLang="en-US" sz="1800" dirty="0">
                          <a:latin typeface="微软雅黑" panose="020B0503020204020204" pitchFamily="34" charset="-122"/>
                          <a:ea typeface="微软雅黑" panose="020B0503020204020204" pitchFamily="34" charset="-122"/>
                        </a:rPr>
                        <a:t>操作</a:t>
                      </a: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7320885"/>
                  </a:ext>
                </a:extLst>
              </a:tr>
              <a:tr h="397789">
                <a:tc vMerge="1">
                  <a:txBody>
                    <a:bodyPr/>
                    <a:lstStyle/>
                    <a:p>
                      <a:pPr fontAlgn="ct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提供配置主机之间相对位置的功能，鼠标移动范围及方向受相对位置限制</a:t>
                      </a:r>
                      <a:endParaRPr lang="en-US" altLang="zh-CN" sz="18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4888167"/>
                  </a:ext>
                </a:extLst>
              </a:tr>
              <a:tr h="352662">
                <a:tc vMerge="1">
                  <a:txBody>
                    <a:bodyPr/>
                    <a:lstStyle/>
                    <a:p>
                      <a:pPr fontAlgn="ct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zh-CN" sz="1800" dirty="0">
                          <a:effectLst/>
                          <a:latin typeface="仿宋_GB2312"/>
                          <a:ea typeface="微软雅黑" panose="020B0503020204020204" pitchFamily="34" charset="-122"/>
                          <a:cs typeface="微软雅黑" panose="020B0503020204020204" pitchFamily="34" charset="-122"/>
                        </a:rPr>
                        <a:t>支持主机间剪切板功能共享</a:t>
                      </a:r>
                      <a:endParaRPr lang="en-US" altLang="zh-CN" sz="18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146353"/>
                  </a:ext>
                </a:extLst>
              </a:tr>
              <a:tr h="411527">
                <a:tc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附加要求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dirty="0">
                          <a:effectLst/>
                        </a:rPr>
                        <a:t>6</a:t>
                      </a: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800" dirty="0">
                          <a:solidFill>
                            <a:srgbClr val="254FEB"/>
                          </a:solidFill>
                          <a:latin typeface="微软雅黑" panose="020B0503020204020204" pitchFamily="34" charset="-122"/>
                          <a:ea typeface="微软雅黑" panose="020B0503020204020204" pitchFamily="34" charset="-122"/>
                        </a:rPr>
                        <a:t>支持文本文件、图片、</a:t>
                      </a:r>
                      <a:r>
                        <a:rPr lang="en-US" altLang="zh-CN" sz="1800" dirty="0">
                          <a:solidFill>
                            <a:srgbClr val="254FEB"/>
                          </a:solidFill>
                          <a:latin typeface="微软雅黑" panose="020B0503020204020204" pitchFamily="34" charset="-122"/>
                          <a:ea typeface="微软雅黑" panose="020B0503020204020204" pitchFamily="34" charset="-122"/>
                        </a:rPr>
                        <a:t>word</a:t>
                      </a:r>
                      <a:r>
                        <a:rPr lang="zh-CN" altLang="en-US" sz="1800" dirty="0">
                          <a:solidFill>
                            <a:srgbClr val="254FEB"/>
                          </a:solidFill>
                          <a:latin typeface="微软雅黑" panose="020B0503020204020204" pitchFamily="34" charset="-122"/>
                          <a:ea typeface="微软雅黑" panose="020B0503020204020204" pitchFamily="34" charset="-122"/>
                        </a:rPr>
                        <a:t>文档等文件主机间拖拽传输</a:t>
                      </a: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55248"/>
                  </a:ext>
                </a:extLst>
              </a:tr>
              <a:tr h="352662">
                <a:tc rowSpan="7" gridSpan="2">
                  <a:txBody>
                    <a:bodyPr/>
                    <a:lstStyle/>
                    <a:p>
                      <a:pPr algn="ctr" fontAlgn="ctr"/>
                      <a:r>
                        <a:rPr lang="zh-CN" altLang="en-US" dirty="0">
                          <a:effectLst/>
                        </a:rPr>
                        <a:t>额外</a:t>
                      </a:r>
                      <a:endParaRPr lang="en-US" altLang="zh-CN" dirty="0">
                        <a:effectLst/>
                      </a:endParaRPr>
                    </a:p>
                    <a:p>
                      <a:pPr algn="ctr" fontAlgn="ctr"/>
                      <a:r>
                        <a:rPr lang="zh-CN" altLang="en-US" dirty="0">
                          <a:effectLst/>
                        </a:rPr>
                        <a:t>特性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7" h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800" kern="1200" dirty="0">
                          <a:solidFill>
                            <a:schemeClr val="tx1"/>
                          </a:solidFill>
                          <a:effectLst/>
                          <a:latin typeface="+mn-lt"/>
                          <a:ea typeface="+mn-ea"/>
                          <a:cs typeface="+mn-cs"/>
                        </a:rPr>
                        <a:t>7</a:t>
                      </a:r>
                      <a:endParaRPr lang="zh-CN" altLang="en-US" sz="1800" kern="1200" dirty="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800" b="1" kern="1200" dirty="0">
                          <a:solidFill>
                            <a:srgbClr val="C00000"/>
                          </a:solidFill>
                          <a:latin typeface="微软雅黑" panose="020B0503020204020204" pitchFamily="34" charset="-122"/>
                          <a:ea typeface="微软雅黑" panose="020B0503020204020204" pitchFamily="34" charset="-122"/>
                          <a:cs typeface="+mn-cs"/>
                        </a:rPr>
                        <a:t>多系统兼容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0340970"/>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良好</a:t>
                      </a:r>
                      <a:r>
                        <a:rPr lang="zh-CN" altLang="zh-CN" sz="1800" b="1" dirty="0">
                          <a:solidFill>
                            <a:srgbClr val="C00000"/>
                          </a:solidFill>
                          <a:latin typeface="微软雅黑" panose="020B0503020204020204" pitchFamily="34" charset="-122"/>
                          <a:ea typeface="微软雅黑" panose="020B0503020204020204" pitchFamily="34" charset="-122"/>
                        </a:rPr>
                        <a:t>安全</a:t>
                      </a:r>
                      <a:r>
                        <a:rPr lang="zh-CN" altLang="en-US" sz="1800" b="1" dirty="0">
                          <a:solidFill>
                            <a:srgbClr val="C00000"/>
                          </a:solidFill>
                          <a:latin typeface="微软雅黑" panose="020B0503020204020204" pitchFamily="34" charset="-122"/>
                          <a:ea typeface="微软雅黑" panose="020B0503020204020204" pitchFamily="34" charset="-122"/>
                        </a:rPr>
                        <a:t>保障措施</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495112"/>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开箱即用的配置方案</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424319"/>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优秀</a:t>
                      </a:r>
                      <a:r>
                        <a:rPr lang="zh-CN" altLang="zh-CN" sz="1800" b="1" dirty="0">
                          <a:solidFill>
                            <a:srgbClr val="C00000"/>
                          </a:solidFill>
                          <a:latin typeface="微软雅黑" panose="020B0503020204020204" pitchFamily="34" charset="-122"/>
                          <a:ea typeface="微软雅黑" panose="020B0503020204020204" pitchFamily="34" charset="-122"/>
                        </a:rPr>
                        <a:t>的</a:t>
                      </a:r>
                      <a:r>
                        <a:rPr lang="zh-CN" altLang="en-US" sz="1800" b="1" dirty="0">
                          <a:solidFill>
                            <a:srgbClr val="C00000"/>
                          </a:solidFill>
                          <a:latin typeface="微软雅黑" panose="020B0503020204020204" pitchFamily="34" charset="-122"/>
                          <a:ea typeface="微软雅黑" panose="020B0503020204020204" pitchFamily="34" charset="-122"/>
                        </a:rPr>
                        <a:t>用户交互逻辑</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2033909"/>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近乎完整输入体验</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961562"/>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低延迟设备共享</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2340201"/>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b="1" dirty="0">
                          <a:solidFill>
                            <a:srgbClr val="C00000"/>
                          </a:solidFill>
                          <a:latin typeface="微软雅黑" panose="020B0503020204020204" pitchFamily="34" charset="-122"/>
                          <a:ea typeface="微软雅黑" panose="020B0503020204020204" pitchFamily="34" charset="-122"/>
                        </a:rPr>
                        <a:t>理论支持主机连接数量无上限</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3380"/>
                  </a:ext>
                </a:extLst>
              </a:tr>
            </a:tbl>
          </a:graphicData>
        </a:graphic>
      </p:graphicFrame>
    </p:spTree>
    <p:extLst>
      <p:ext uri="{BB962C8B-B14F-4D97-AF65-F5344CB8AC3E}">
        <p14:creationId xmlns:p14="http://schemas.microsoft.com/office/powerpoint/2010/main" val="88338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04A09A35-AD69-1719-CE6F-93EA65B7A837}"/>
              </a:ext>
            </a:extLst>
          </p:cNvPr>
          <p:cNvGraphicFramePr>
            <a:graphicFrameLocks noGrp="1"/>
          </p:cNvGraphicFramePr>
          <p:nvPr>
            <p:ph sz="quarter" idx="14"/>
            <p:extLst>
              <p:ext uri="{D42A27DB-BD31-4B8C-83A1-F6EECF244321}">
                <p14:modId xmlns:p14="http://schemas.microsoft.com/office/powerpoint/2010/main" val="4218398229"/>
              </p:ext>
            </p:extLst>
          </p:nvPr>
        </p:nvGraphicFramePr>
        <p:xfrm>
          <a:off x="2010946" y="1136086"/>
          <a:ext cx="8333205" cy="5184000"/>
        </p:xfrm>
        <a:graphic>
          <a:graphicData uri="http://schemas.openxmlformats.org/drawingml/2006/table">
            <a:tbl>
              <a:tblPr/>
              <a:tblGrid>
                <a:gridCol w="1343172">
                  <a:extLst>
                    <a:ext uri="{9D8B030D-6E8A-4147-A177-3AD203B41FA5}">
                      <a16:colId xmlns:a16="http://schemas.microsoft.com/office/drawing/2014/main" val="54806988"/>
                    </a:ext>
                  </a:extLst>
                </a:gridCol>
                <a:gridCol w="1794867">
                  <a:extLst>
                    <a:ext uri="{9D8B030D-6E8A-4147-A177-3AD203B41FA5}">
                      <a16:colId xmlns:a16="http://schemas.microsoft.com/office/drawing/2014/main" val="2655618549"/>
                    </a:ext>
                  </a:extLst>
                </a:gridCol>
                <a:gridCol w="1561945">
                  <a:extLst>
                    <a:ext uri="{9D8B030D-6E8A-4147-A177-3AD203B41FA5}">
                      <a16:colId xmlns:a16="http://schemas.microsoft.com/office/drawing/2014/main" val="40996811"/>
                    </a:ext>
                  </a:extLst>
                </a:gridCol>
                <a:gridCol w="1944761">
                  <a:extLst>
                    <a:ext uri="{9D8B030D-6E8A-4147-A177-3AD203B41FA5}">
                      <a16:colId xmlns:a16="http://schemas.microsoft.com/office/drawing/2014/main" val="2042090689"/>
                    </a:ext>
                  </a:extLst>
                </a:gridCol>
                <a:gridCol w="1688460">
                  <a:extLst>
                    <a:ext uri="{9D8B030D-6E8A-4147-A177-3AD203B41FA5}">
                      <a16:colId xmlns:a16="http://schemas.microsoft.com/office/drawing/2014/main" val="773351042"/>
                    </a:ext>
                  </a:extLst>
                </a:gridCol>
              </a:tblGrid>
              <a:tr h="576000">
                <a:tc>
                  <a:txBody>
                    <a:bodyPr/>
                    <a:lstStyle/>
                    <a:p>
                      <a:pPr fontAlgn="ctr"/>
                      <a:r>
                        <a:rPr lang="zh-CN" altLang="en-US" dirty="0">
                          <a:effectLst/>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 b="1" dirty="0">
                          <a:effectLst/>
                        </a:rPr>
                        <a:t>Synergy</a:t>
                      </a:r>
                      <a:endParaRPr lang="en"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b="1" dirty="0">
                          <a:effectLst/>
                        </a:rPr>
                        <a:t>无界鼠标</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 b="1" dirty="0" err="1">
                          <a:effectLst/>
                        </a:rPr>
                        <a:t>ShareMouse</a:t>
                      </a:r>
                      <a:endParaRPr lang="en"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 sz="1800" b="1" kern="1200" dirty="0" err="1">
                          <a:solidFill>
                            <a:schemeClr val="tx1"/>
                          </a:solidFill>
                          <a:effectLst/>
                          <a:latin typeface="+mn-lt"/>
                          <a:ea typeface="+mn-ea"/>
                          <a:cs typeface="+mn-cs"/>
                        </a:rPr>
                        <a:t>DeviceShare</a:t>
                      </a:r>
                      <a:endParaRPr lang="en" sz="1800" b="1" kern="1200" dirty="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51665473"/>
                  </a:ext>
                </a:extLst>
              </a:tr>
              <a:tr h="576000">
                <a:tc>
                  <a:txBody>
                    <a:bodyPr/>
                    <a:lstStyle/>
                    <a:p>
                      <a:pPr fontAlgn="ctr"/>
                      <a:r>
                        <a:rPr lang="en" dirty="0">
                          <a:effectLst/>
                        </a:rPr>
                        <a:t>Windows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18950391"/>
                  </a:ext>
                </a:extLst>
              </a:tr>
              <a:tr h="576000">
                <a:tc>
                  <a:txBody>
                    <a:bodyPr/>
                    <a:lstStyle/>
                    <a:p>
                      <a:pPr fontAlgn="ctr"/>
                      <a:r>
                        <a:rPr lang="en">
                          <a:effectLst/>
                        </a:rPr>
                        <a:t>macOS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37320885"/>
                  </a:ext>
                </a:extLst>
              </a:tr>
              <a:tr h="576000">
                <a:tc>
                  <a:txBody>
                    <a:bodyPr/>
                    <a:lstStyle/>
                    <a:p>
                      <a:pPr fontAlgn="ctr"/>
                      <a:r>
                        <a:rPr lang="en" dirty="0">
                          <a:effectLst/>
                        </a:rPr>
                        <a:t>Linux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74888167"/>
                  </a:ext>
                </a:extLst>
              </a:tr>
              <a:tr h="576000">
                <a:tc>
                  <a:txBody>
                    <a:bodyPr/>
                    <a:lstStyle/>
                    <a:p>
                      <a:pPr fontAlgn="ctr"/>
                      <a:r>
                        <a:rPr lang="en" b="1" dirty="0">
                          <a:effectLst/>
                        </a:rPr>
                        <a:t>Wayland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algn="ctr" fontAlgn="ctr"/>
                      <a:r>
                        <a:rPr lang="zh-CN" altLang="en-US" b="1"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algn="ctr" fontAlgn="ctr"/>
                      <a:r>
                        <a:rPr lang="zh-CN" altLang="en-US" b="1"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algn="ctr" fontAlgn="ctr"/>
                      <a:r>
                        <a:rPr lang="zh-CN" altLang="en-US" b="1"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b="1"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extLst>
                  <a:ext uri="{0D108BD9-81ED-4DB2-BD59-A6C34878D82A}">
                    <a16:rowId xmlns:a16="http://schemas.microsoft.com/office/drawing/2014/main" val="2237146353"/>
                  </a:ext>
                </a:extLst>
              </a:tr>
              <a:tr h="576000">
                <a:tc>
                  <a:txBody>
                    <a:bodyPr/>
                    <a:lstStyle/>
                    <a:p>
                      <a:pPr fontAlgn="ctr"/>
                      <a:r>
                        <a:rPr lang="zh-CN" altLang="en-US" dirty="0">
                          <a:effectLst/>
                        </a:rPr>
                        <a:t>剪贴板</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8355248"/>
                  </a:ext>
                </a:extLst>
              </a:tr>
              <a:tr h="576000">
                <a:tc>
                  <a:txBody>
                    <a:bodyPr/>
                    <a:lstStyle/>
                    <a:p>
                      <a:pPr fontAlgn="ctr"/>
                      <a:r>
                        <a:rPr lang="zh-CN" altLang="en-US" dirty="0">
                          <a:effectLst/>
                        </a:rPr>
                        <a:t>文件传输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0340970"/>
                  </a:ext>
                </a:extLst>
              </a:tr>
              <a:tr h="576000">
                <a:tc>
                  <a:txBody>
                    <a:bodyPr/>
                    <a:lstStyle/>
                    <a:p>
                      <a:pPr fontAlgn="ctr"/>
                      <a:r>
                        <a:rPr lang="zh-CN" altLang="en-US" b="1" dirty="0">
                          <a:effectLst/>
                        </a:rPr>
                        <a:t>主机数量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b="1" dirty="0">
                          <a:effectLst/>
                        </a:rPr>
                        <a:t>3/15</a:t>
                      </a:r>
                      <a:endParaRPr lang="zh-CN" alt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b="1" dirty="0">
                          <a:effectLst/>
                        </a:rPr>
                        <a:t>4</a:t>
                      </a:r>
                      <a:endParaRPr lang="zh-CN" alt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b="1" dirty="0">
                          <a:effectLst/>
                        </a:rPr>
                        <a:t>2/9</a:t>
                      </a:r>
                      <a:endParaRPr lang="zh-CN" alt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b="1" dirty="0">
                          <a:effectLst/>
                        </a:rPr>
                        <a:t>无限制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extLst>
                  <a:ext uri="{0D108BD9-81ED-4DB2-BD59-A6C34878D82A}">
                    <a16:rowId xmlns:a16="http://schemas.microsoft.com/office/drawing/2014/main" val="2087495112"/>
                  </a:ext>
                </a:extLst>
              </a:tr>
              <a:tr h="576000">
                <a:tc>
                  <a:txBody>
                    <a:bodyPr/>
                    <a:lstStyle/>
                    <a:p>
                      <a:pPr fontAlgn="ctr"/>
                      <a:r>
                        <a:rPr lang="zh-CN" altLang="en-US" b="1" dirty="0">
                          <a:effectLst/>
                        </a:rPr>
                        <a:t>价格</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dirty="0">
                          <a:effectLst/>
                        </a:rPr>
                        <a:t>$29 / $49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b="1" dirty="0">
                          <a:effectLst/>
                        </a:rPr>
                        <a:t>免费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i="0" kern="1200" dirty="0">
                          <a:solidFill>
                            <a:schemeClr val="tx1"/>
                          </a:solidFill>
                          <a:effectLst/>
                          <a:latin typeface="+mn-lt"/>
                          <a:ea typeface="+mn-ea"/>
                          <a:cs typeface="+mn-cs"/>
                        </a:rPr>
                        <a:t>$29.95 / $49.95</a:t>
                      </a:r>
                      <a:endParaRPr lang="zh-CN" altLang="en-US" sz="1600"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b="1" dirty="0">
                          <a:effectLst/>
                        </a:rPr>
                        <a:t>开源免费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extLst>
                  <a:ext uri="{0D108BD9-81ED-4DB2-BD59-A6C34878D82A}">
                    <a16:rowId xmlns:a16="http://schemas.microsoft.com/office/drawing/2014/main" val="1936955163"/>
                  </a:ext>
                </a:extLst>
              </a:tr>
            </a:tbl>
          </a:graphicData>
        </a:graphic>
      </p:graphicFrame>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1.3 </a:t>
            </a:r>
            <a:r>
              <a:rPr lang="zh-CN" altLang="en-US" dirty="0">
                <a:latin typeface="微软雅黑" panose="020B0503020204020204" pitchFamily="34" charset="-122"/>
                <a:ea typeface="微软雅黑" panose="020B0503020204020204" pitchFamily="34" charset="-122"/>
              </a:rPr>
              <a:t>较同类产品的优势</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1.4 </a:t>
            </a:r>
            <a:r>
              <a:rPr lang="zh-CN" altLang="en-US" dirty="0">
                <a:latin typeface="微软雅黑" panose="020B0503020204020204" pitchFamily="34" charset="-122"/>
                <a:ea typeface="微软雅黑" panose="020B0503020204020204" pitchFamily="34" charset="-122"/>
              </a:rPr>
              <a:t>作品原创性情况说明</a:t>
            </a:r>
          </a:p>
        </p:txBody>
      </p:sp>
      <p:graphicFrame>
        <p:nvGraphicFramePr>
          <p:cNvPr id="4" name="表格 3">
            <a:extLst>
              <a:ext uri="{FF2B5EF4-FFF2-40B4-BE49-F238E27FC236}">
                <a16:creationId xmlns:a16="http://schemas.microsoft.com/office/drawing/2014/main" id="{7DAEBCFC-A7A3-2237-175F-0C91BF266B81}"/>
              </a:ext>
            </a:extLst>
          </p:cNvPr>
          <p:cNvGraphicFramePr>
            <a:graphicFrameLocks noGrp="1"/>
          </p:cNvGraphicFramePr>
          <p:nvPr>
            <p:extLst>
              <p:ext uri="{D42A27DB-BD31-4B8C-83A1-F6EECF244321}">
                <p14:modId xmlns:p14="http://schemas.microsoft.com/office/powerpoint/2010/main" val="3603643304"/>
              </p:ext>
            </p:extLst>
          </p:nvPr>
        </p:nvGraphicFramePr>
        <p:xfrm>
          <a:off x="1616765" y="1219199"/>
          <a:ext cx="8759688" cy="5116197"/>
        </p:xfrm>
        <a:graphic>
          <a:graphicData uri="http://schemas.openxmlformats.org/drawingml/2006/table">
            <a:tbl>
              <a:tblPr firstRow="1" firstCol="1" bandRow="1">
                <a:tableStyleId>{2D5ABB26-0587-4C30-8999-92F81FD0307C}</a:tableStyleId>
              </a:tblPr>
              <a:tblGrid>
                <a:gridCol w="1250896">
                  <a:extLst>
                    <a:ext uri="{9D8B030D-6E8A-4147-A177-3AD203B41FA5}">
                      <a16:colId xmlns:a16="http://schemas.microsoft.com/office/drawing/2014/main" val="1443424284"/>
                    </a:ext>
                  </a:extLst>
                </a:gridCol>
                <a:gridCol w="862720">
                  <a:extLst>
                    <a:ext uri="{9D8B030D-6E8A-4147-A177-3AD203B41FA5}">
                      <a16:colId xmlns:a16="http://schemas.microsoft.com/office/drawing/2014/main" val="2611573361"/>
                    </a:ext>
                  </a:extLst>
                </a:gridCol>
                <a:gridCol w="3214989">
                  <a:extLst>
                    <a:ext uri="{9D8B030D-6E8A-4147-A177-3AD203B41FA5}">
                      <a16:colId xmlns:a16="http://schemas.microsoft.com/office/drawing/2014/main" val="302896340"/>
                    </a:ext>
                  </a:extLst>
                </a:gridCol>
                <a:gridCol w="1190736">
                  <a:extLst>
                    <a:ext uri="{9D8B030D-6E8A-4147-A177-3AD203B41FA5}">
                      <a16:colId xmlns:a16="http://schemas.microsoft.com/office/drawing/2014/main" val="516160032"/>
                    </a:ext>
                  </a:extLst>
                </a:gridCol>
                <a:gridCol w="2240347">
                  <a:extLst>
                    <a:ext uri="{9D8B030D-6E8A-4147-A177-3AD203B41FA5}">
                      <a16:colId xmlns:a16="http://schemas.microsoft.com/office/drawing/2014/main" val="4097179412"/>
                    </a:ext>
                  </a:extLst>
                </a:gridCol>
              </a:tblGrid>
              <a:tr h="335832">
                <a:tc>
                  <a:txBody>
                    <a:bodyPr/>
                    <a:lstStyle/>
                    <a:p>
                      <a:pPr indent="127000" algn="ctr" latinLnBrk="1">
                        <a:lnSpc>
                          <a:spcPct val="125000"/>
                        </a:lnSpc>
                        <a:spcBef>
                          <a:spcPts val="600"/>
                        </a:spcBef>
                        <a:spcAft>
                          <a:spcPts val="600"/>
                        </a:spcAft>
                      </a:pPr>
                      <a:r>
                        <a:rPr lang="zh-CN" sz="1200" kern="100" dirty="0">
                          <a:effectLst/>
                        </a:rPr>
                        <a:t>名称</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ctr" latinLnBrk="1">
                        <a:lnSpc>
                          <a:spcPct val="125000"/>
                        </a:lnSpc>
                        <a:spcBef>
                          <a:spcPts val="600"/>
                        </a:spcBef>
                        <a:spcAft>
                          <a:spcPts val="600"/>
                        </a:spcAft>
                      </a:pPr>
                      <a:r>
                        <a:rPr lang="zh-CN" sz="1200" kern="100" dirty="0">
                          <a:effectLst/>
                        </a:rPr>
                        <a:t>版本</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ctr" latinLnBrk="1">
                        <a:lnSpc>
                          <a:spcPct val="125000"/>
                        </a:lnSpc>
                        <a:spcBef>
                          <a:spcPts val="600"/>
                        </a:spcBef>
                        <a:spcAft>
                          <a:spcPts val="600"/>
                        </a:spcAft>
                      </a:pPr>
                      <a:r>
                        <a:rPr lang="zh-CN" sz="1200" kern="100" dirty="0">
                          <a:effectLst/>
                        </a:rPr>
                        <a:t>使用说明</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ctr" latinLnBrk="1">
                        <a:lnSpc>
                          <a:spcPct val="125000"/>
                        </a:lnSpc>
                        <a:spcBef>
                          <a:spcPts val="600"/>
                        </a:spcBef>
                        <a:spcAft>
                          <a:spcPts val="600"/>
                        </a:spcAft>
                      </a:pPr>
                      <a:r>
                        <a:rPr lang="zh-CN" sz="1200" kern="100" dirty="0">
                          <a:effectLst/>
                        </a:rPr>
                        <a:t>引用方式</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ctr" latinLnBrk="1">
                        <a:lnSpc>
                          <a:spcPct val="125000"/>
                        </a:lnSpc>
                        <a:spcBef>
                          <a:spcPts val="600"/>
                        </a:spcBef>
                        <a:spcAft>
                          <a:spcPts val="600"/>
                        </a:spcAft>
                      </a:pPr>
                      <a:r>
                        <a:rPr lang="zh-CN" sz="1200" kern="100" dirty="0">
                          <a:effectLst/>
                        </a:rPr>
                        <a:t>开源协议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32124800"/>
                  </a:ext>
                </a:extLst>
              </a:tr>
              <a:tr h="587237">
                <a:tc>
                  <a:txBody>
                    <a:bodyPr/>
                    <a:lstStyle/>
                    <a:p>
                      <a:pPr indent="127000" algn="ctr" latinLnBrk="1">
                        <a:lnSpc>
                          <a:spcPct val="125000"/>
                        </a:lnSpc>
                        <a:spcBef>
                          <a:spcPts val="250"/>
                        </a:spcBef>
                        <a:spcAft>
                          <a:spcPts val="250"/>
                        </a:spcAft>
                      </a:pPr>
                      <a:r>
                        <a:rPr lang="en-US" sz="1200" kern="100" dirty="0">
                          <a:effectLst/>
                        </a:rPr>
                        <a:t>qt-material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2.14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用于优化界面风格</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BSD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6745395"/>
                  </a:ext>
                </a:extLst>
              </a:tr>
              <a:tr h="497964">
                <a:tc>
                  <a:txBody>
                    <a:bodyPr/>
                    <a:lstStyle/>
                    <a:p>
                      <a:pPr indent="127000" algn="ctr" latinLnBrk="1">
                        <a:lnSpc>
                          <a:spcPct val="125000"/>
                        </a:lnSpc>
                        <a:spcBef>
                          <a:spcPts val="250"/>
                        </a:spcBef>
                        <a:spcAft>
                          <a:spcPts val="250"/>
                        </a:spcAft>
                      </a:pPr>
                      <a:r>
                        <a:rPr lang="en-US" sz="1200" kern="100" dirty="0">
                          <a:effectLst/>
                        </a:rPr>
                        <a:t>pillow</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9.5.0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a:effectLst/>
                        </a:rPr>
                        <a:t>图像处理库，用于</a:t>
                      </a:r>
                      <a:r>
                        <a:rPr lang="en-US" sz="1200" kern="100">
                          <a:effectLst/>
                        </a:rPr>
                        <a:t>GUI</a:t>
                      </a:r>
                      <a:r>
                        <a:rPr lang="zh-CN" sz="1200" kern="100">
                          <a:effectLst/>
                        </a:rPr>
                        <a:t>界面显示器示意图片渲染</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Import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BSD License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6045409"/>
                  </a:ext>
                </a:extLst>
              </a:tr>
              <a:tr h="398798">
                <a:tc>
                  <a:txBody>
                    <a:bodyPr/>
                    <a:lstStyle/>
                    <a:p>
                      <a:pPr indent="127000" algn="ctr" latinLnBrk="1">
                        <a:lnSpc>
                          <a:spcPct val="125000"/>
                        </a:lnSpc>
                        <a:spcBef>
                          <a:spcPts val="250"/>
                        </a:spcBef>
                        <a:spcAft>
                          <a:spcPts val="250"/>
                        </a:spcAft>
                      </a:pPr>
                      <a:r>
                        <a:rPr lang="en-US" sz="1200" kern="100">
                          <a:effectLst/>
                        </a:rPr>
                        <a:t>PyQT5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5.15.11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用于搭建</a:t>
                      </a:r>
                      <a:r>
                        <a:rPr lang="en-US" sz="1200" kern="100" dirty="0">
                          <a:effectLst/>
                        </a:rPr>
                        <a:t>GUI</a:t>
                      </a:r>
                      <a:r>
                        <a:rPr lang="zh-CN" sz="1200" kern="100" dirty="0">
                          <a:effectLst/>
                        </a:rPr>
                        <a:t>界面</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GPL v3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0894112"/>
                  </a:ext>
                </a:extLst>
              </a:tr>
              <a:tr h="390870">
                <a:tc>
                  <a:txBody>
                    <a:bodyPr/>
                    <a:lstStyle/>
                    <a:p>
                      <a:pPr indent="127000" algn="ctr" latinLnBrk="1">
                        <a:lnSpc>
                          <a:spcPct val="125000"/>
                        </a:lnSpc>
                        <a:spcBef>
                          <a:spcPts val="250"/>
                        </a:spcBef>
                        <a:spcAft>
                          <a:spcPts val="250"/>
                        </a:spcAft>
                      </a:pPr>
                      <a:r>
                        <a:rPr lang="en-US" sz="1200" kern="100">
                          <a:effectLst/>
                        </a:rPr>
                        <a:t>pynput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1.7.7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用于鼠标控制及键盘控制模块</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Import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LGPLv3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0949965"/>
                  </a:ext>
                </a:extLst>
              </a:tr>
              <a:tr h="601696">
                <a:tc>
                  <a:txBody>
                    <a:bodyPr/>
                    <a:lstStyle/>
                    <a:p>
                      <a:pPr indent="127000" algn="ctr" latinLnBrk="1">
                        <a:lnSpc>
                          <a:spcPct val="125000"/>
                        </a:lnSpc>
                        <a:spcBef>
                          <a:spcPts val="250"/>
                        </a:spcBef>
                        <a:spcAft>
                          <a:spcPts val="250"/>
                        </a:spcAft>
                      </a:pPr>
                      <a:r>
                        <a:rPr lang="en-US" sz="1200" kern="100">
                          <a:effectLst/>
                        </a:rPr>
                        <a:t>pyperclip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1.9.0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用于剪切板控制模块</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Import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BSD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805125"/>
                  </a:ext>
                </a:extLst>
              </a:tr>
              <a:tr h="601696">
                <a:tc>
                  <a:txBody>
                    <a:bodyPr/>
                    <a:lstStyle/>
                    <a:p>
                      <a:pPr indent="127000" algn="ctr" latinLnBrk="1">
                        <a:lnSpc>
                          <a:spcPct val="125000"/>
                        </a:lnSpc>
                        <a:spcBef>
                          <a:spcPts val="250"/>
                        </a:spcBef>
                        <a:spcAft>
                          <a:spcPts val="250"/>
                        </a:spcAft>
                      </a:pPr>
                      <a:r>
                        <a:rPr lang="en-US" sz="1200" kern="100">
                          <a:effectLst/>
                        </a:rPr>
                        <a:t>pyevdev</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1.6.1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用于鼠标及键盘控制模块，读取</a:t>
                      </a:r>
                      <a:r>
                        <a:rPr lang="en-US" sz="1200" kern="100" dirty="0">
                          <a:effectLst/>
                        </a:rPr>
                        <a:t>/dev/input</a:t>
                      </a:r>
                      <a:r>
                        <a:rPr lang="zh-CN" sz="1200" kern="100" dirty="0">
                          <a:effectLst/>
                        </a:rPr>
                        <a:t>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BSD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0213541"/>
                  </a:ext>
                </a:extLst>
              </a:tr>
              <a:tr h="591902">
                <a:tc>
                  <a:txBody>
                    <a:bodyPr/>
                    <a:lstStyle/>
                    <a:p>
                      <a:pPr indent="127000" algn="ctr" latinLnBrk="1">
                        <a:lnSpc>
                          <a:spcPct val="125000"/>
                        </a:lnSpc>
                        <a:spcBef>
                          <a:spcPts val="250"/>
                        </a:spcBef>
                        <a:spcAft>
                          <a:spcPts val="250"/>
                        </a:spcAft>
                      </a:pPr>
                      <a:r>
                        <a:rPr lang="en-US" sz="1200" kern="100">
                          <a:effectLst/>
                        </a:rPr>
                        <a:t>zeroconf</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0.132.2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实现局域网内设备的自动发现和连接</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Import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LGPLv2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555877"/>
                  </a:ext>
                </a:extLst>
              </a:tr>
              <a:tr h="402064">
                <a:tc>
                  <a:txBody>
                    <a:bodyPr/>
                    <a:lstStyle/>
                    <a:p>
                      <a:pPr indent="127000" algn="ctr" latinLnBrk="1">
                        <a:lnSpc>
                          <a:spcPct val="125000"/>
                        </a:lnSpc>
                        <a:spcBef>
                          <a:spcPts val="250"/>
                        </a:spcBef>
                        <a:spcAft>
                          <a:spcPts val="250"/>
                        </a:spcAft>
                      </a:pPr>
                      <a:r>
                        <a:rPr lang="en-US" sz="1200" kern="100">
                          <a:effectLst/>
                        </a:rPr>
                        <a:t>netifaces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0.11.0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a:effectLst/>
                        </a:rPr>
                        <a:t>提供网络接口信息</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MIT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0795079"/>
                  </a:ext>
                </a:extLst>
              </a:tr>
              <a:tr h="388072">
                <a:tc>
                  <a:txBody>
                    <a:bodyPr/>
                    <a:lstStyle/>
                    <a:p>
                      <a:pPr indent="127000" algn="ctr" latinLnBrk="1">
                        <a:lnSpc>
                          <a:spcPct val="125000"/>
                        </a:lnSpc>
                        <a:spcBef>
                          <a:spcPts val="250"/>
                        </a:spcBef>
                        <a:spcAft>
                          <a:spcPts val="250"/>
                        </a:spcAft>
                      </a:pPr>
                      <a:r>
                        <a:rPr lang="en-US" sz="1200" kern="100">
                          <a:effectLst/>
                        </a:rPr>
                        <a:t>rsa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4.9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a:effectLst/>
                        </a:rPr>
                        <a:t>用于实现</a:t>
                      </a:r>
                      <a:r>
                        <a:rPr lang="en-US" sz="1200" kern="100">
                          <a:effectLst/>
                        </a:rPr>
                        <a:t>RSA</a:t>
                      </a:r>
                      <a:r>
                        <a:rPr lang="zh-CN" sz="1200" kern="100">
                          <a:effectLst/>
                        </a:rPr>
                        <a:t>公私钥加密和解密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Apache Software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3987406"/>
                  </a:ext>
                </a:extLst>
              </a:tr>
              <a:tr h="320066">
                <a:tc>
                  <a:txBody>
                    <a:bodyPr/>
                    <a:lstStyle/>
                    <a:p>
                      <a:pPr indent="127000" algn="ctr" latinLnBrk="1">
                        <a:lnSpc>
                          <a:spcPct val="125000"/>
                        </a:lnSpc>
                        <a:spcBef>
                          <a:spcPts val="250"/>
                        </a:spcBef>
                        <a:spcAft>
                          <a:spcPts val="250"/>
                        </a:spcAft>
                      </a:pPr>
                      <a:r>
                        <a:rPr lang="en-US" sz="1200" kern="100">
                          <a:effectLst/>
                        </a:rPr>
                        <a:t>screeninfo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0.8.1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a:effectLst/>
                        </a:rPr>
                        <a:t>提供屏幕分辨率和多显示器信息</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MIT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90103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192421" y="2398062"/>
            <a:ext cx="4304799" cy="1115113"/>
          </a:xfrm>
        </p:spPr>
        <p:txBody>
          <a:bodyPr/>
          <a:lstStyle/>
          <a:p>
            <a:r>
              <a:rPr lang="zh-CN" altLang="en-US" dirty="0">
                <a:latin typeface="微软雅黑" panose="020B0503020204020204" pitchFamily="34" charset="-122"/>
                <a:ea typeface="微软雅黑" panose="020B0503020204020204" pitchFamily="34" charset="-122"/>
              </a:rPr>
              <a:t>技术难点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系统设计难点</a:t>
            </a:r>
          </a:p>
        </p:txBody>
      </p:sp>
      <p:sp>
        <p:nvSpPr>
          <p:cNvPr id="12" name="文本框 11">
            <a:extLst>
              <a:ext uri="{FF2B5EF4-FFF2-40B4-BE49-F238E27FC236}">
                <a16:creationId xmlns:a16="http://schemas.microsoft.com/office/drawing/2014/main" id="{A4E84176-05E2-B00D-6F07-853D7C177FE1}"/>
              </a:ext>
            </a:extLst>
          </p:cNvPr>
          <p:cNvSpPr txBox="1"/>
          <p:nvPr/>
        </p:nvSpPr>
        <p:spPr>
          <a:xfrm>
            <a:off x="823017" y="1536700"/>
            <a:ext cx="5465445" cy="523220"/>
          </a:xfrm>
          <a:prstGeom prst="rect">
            <a:avLst/>
          </a:prstGeom>
          <a:noFill/>
        </p:spPr>
        <p:txBody>
          <a:bodyPr wrap="square" rtlCol="0">
            <a:spAutoFit/>
          </a:bodyPr>
          <a:lstStyle/>
          <a:p>
            <a:r>
              <a:rPr lang="zh-CN" altLang="en-US" sz="2800" b="1" dirty="0">
                <a:solidFill>
                  <a:srgbClr val="FF5E57"/>
                </a:solidFill>
                <a:latin typeface="微软雅黑" panose="020B0503020204020204" pitchFamily="34" charset="-122"/>
                <a:ea typeface="微软雅黑" panose="020B0503020204020204" pitchFamily="34" charset="-122"/>
              </a:rPr>
              <a:t>难点</a:t>
            </a:r>
            <a:r>
              <a:rPr lang="en-US" altLang="zh-CN" sz="2800" b="1" dirty="0">
                <a:solidFill>
                  <a:srgbClr val="FF5E57"/>
                </a:solidFill>
                <a:latin typeface="微软雅黑" panose="020B0503020204020204" pitchFamily="34" charset="-122"/>
                <a:ea typeface="微软雅黑" panose="020B0503020204020204" pitchFamily="34" charset="-122"/>
              </a:rPr>
              <a:t>1</a:t>
            </a:r>
            <a:r>
              <a:rPr lang="zh-CN" altLang="en-US" sz="2800" b="1" dirty="0">
                <a:solidFill>
                  <a:srgbClr val="FF5E57"/>
                </a:solidFill>
                <a:latin typeface="微软雅黑" panose="020B0503020204020204" pitchFamily="34" charset="-122"/>
                <a:ea typeface="微软雅黑" panose="020B0503020204020204" pitchFamily="34" charset="-122"/>
              </a:rPr>
              <a:t>：异构操作系统兼容</a:t>
            </a:r>
            <a:endParaRPr lang="en-US" altLang="zh-CN" sz="2800" b="1" dirty="0">
              <a:solidFill>
                <a:srgbClr val="FF5E57"/>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4ED7F839-52BE-7B9E-4700-2EA0D67C5228}"/>
              </a:ext>
            </a:extLst>
          </p:cNvPr>
          <p:cNvPicPr>
            <a:picLocks noChangeAspect="1"/>
          </p:cNvPicPr>
          <p:nvPr/>
        </p:nvPicPr>
        <p:blipFill>
          <a:blip r:embed="rId3"/>
          <a:stretch>
            <a:fillRect/>
          </a:stretch>
        </p:blipFill>
        <p:spPr>
          <a:xfrm>
            <a:off x="8322502" y="2323481"/>
            <a:ext cx="1047501" cy="1047501"/>
          </a:xfrm>
          <a:prstGeom prst="rect">
            <a:avLst/>
          </a:prstGeom>
        </p:spPr>
      </p:pic>
      <p:pic>
        <p:nvPicPr>
          <p:cNvPr id="19" name="图片 18">
            <a:extLst>
              <a:ext uri="{FF2B5EF4-FFF2-40B4-BE49-F238E27FC236}">
                <a16:creationId xmlns:a16="http://schemas.microsoft.com/office/drawing/2014/main" id="{654FFEFB-D8B4-4E26-2FCC-3E1BDB8AECD8}"/>
              </a:ext>
            </a:extLst>
          </p:cNvPr>
          <p:cNvPicPr>
            <a:picLocks noChangeAspect="1"/>
          </p:cNvPicPr>
          <p:nvPr/>
        </p:nvPicPr>
        <p:blipFill>
          <a:blip r:embed="rId4"/>
          <a:stretch>
            <a:fillRect/>
          </a:stretch>
        </p:blipFill>
        <p:spPr>
          <a:xfrm>
            <a:off x="9956975" y="1965960"/>
            <a:ext cx="1551592" cy="1551592"/>
          </a:xfrm>
          <a:prstGeom prst="rect">
            <a:avLst/>
          </a:prstGeom>
        </p:spPr>
      </p:pic>
      <p:pic>
        <p:nvPicPr>
          <p:cNvPr id="20" name="图片 19">
            <a:extLst>
              <a:ext uri="{FF2B5EF4-FFF2-40B4-BE49-F238E27FC236}">
                <a16:creationId xmlns:a16="http://schemas.microsoft.com/office/drawing/2014/main" id="{D8DC4187-CA5E-0758-3580-CE78A12CA661}"/>
              </a:ext>
            </a:extLst>
          </p:cNvPr>
          <p:cNvPicPr>
            <a:picLocks noChangeAspect="1"/>
          </p:cNvPicPr>
          <p:nvPr/>
        </p:nvPicPr>
        <p:blipFill>
          <a:blip r:embed="rId5"/>
          <a:stretch>
            <a:fillRect/>
          </a:stretch>
        </p:blipFill>
        <p:spPr>
          <a:xfrm>
            <a:off x="6197603" y="2137248"/>
            <a:ext cx="1276512" cy="1276512"/>
          </a:xfrm>
          <a:prstGeom prst="rect">
            <a:avLst/>
          </a:prstGeom>
        </p:spPr>
      </p:pic>
      <p:pic>
        <p:nvPicPr>
          <p:cNvPr id="21" name="Picture 2" descr="openKylin（开放麒麟）">
            <a:extLst>
              <a:ext uri="{FF2B5EF4-FFF2-40B4-BE49-F238E27FC236}">
                <a16:creationId xmlns:a16="http://schemas.microsoft.com/office/drawing/2014/main" id="{A88D57DE-D0D5-335A-3313-FE2628CD9A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2552" y="3869674"/>
            <a:ext cx="3327400" cy="8665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78D758F1-8AD1-A377-9494-DA8B1CDC82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859" y="5270436"/>
            <a:ext cx="2471103" cy="5243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Wayland logo">
            <a:extLst>
              <a:ext uri="{FF2B5EF4-FFF2-40B4-BE49-F238E27FC236}">
                <a16:creationId xmlns:a16="http://schemas.microsoft.com/office/drawing/2014/main" id="{70758D71-98C6-6AD8-A9B1-3A49317E63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2535" y="4984151"/>
            <a:ext cx="846772" cy="108560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A45EFFC-7C0E-7F18-F48F-EC41846AE954}"/>
              </a:ext>
            </a:extLst>
          </p:cNvPr>
          <p:cNvSpPr txBox="1"/>
          <p:nvPr/>
        </p:nvSpPr>
        <p:spPr>
          <a:xfrm>
            <a:off x="1332655" y="2444032"/>
            <a:ext cx="4492411" cy="25401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800" dirty="0"/>
              <a:t>底层</a:t>
            </a:r>
            <a:r>
              <a:rPr lang="en-US" altLang="zh-CN" sz="2800" dirty="0"/>
              <a:t>API</a:t>
            </a:r>
            <a:r>
              <a:rPr lang="zh-CN" altLang="en-US" sz="2800" dirty="0"/>
              <a:t>差异</a:t>
            </a:r>
            <a:endParaRPr lang="en-US" altLang="zh-CN" sz="2800" dirty="0"/>
          </a:p>
          <a:p>
            <a:pPr marL="285750" indent="-285750">
              <a:lnSpc>
                <a:spcPct val="200000"/>
              </a:lnSpc>
              <a:buFont typeface="Arial" panose="020B0604020202020204" pitchFamily="34" charset="0"/>
              <a:buChar char="•"/>
            </a:pPr>
            <a:r>
              <a:rPr lang="en-US" altLang="zh-CN" sz="2800" dirty="0"/>
              <a:t>Wayland</a:t>
            </a:r>
            <a:r>
              <a:rPr lang="zh-CN" altLang="en-US" sz="2800" dirty="0"/>
              <a:t>协议适配困难</a:t>
            </a:r>
            <a:endParaRPr lang="en-US" altLang="zh-CN" sz="2800" dirty="0"/>
          </a:p>
          <a:p>
            <a:pPr marL="285750" indent="-285750">
              <a:lnSpc>
                <a:spcPct val="200000"/>
              </a:lnSpc>
              <a:buFont typeface="Arial" panose="020B0604020202020204" pitchFamily="34" charset="0"/>
              <a:buChar char="•"/>
            </a:pPr>
            <a:r>
              <a:rPr lang="zh-CN" altLang="en-US" sz="2800" dirty="0"/>
              <a:t>键盘编码差异</a:t>
            </a:r>
            <a:endParaRPr lang="en-US" altLang="zh-CN" sz="2800" dirty="0"/>
          </a:p>
        </p:txBody>
      </p:sp>
    </p:spTree>
    <p:extLst>
      <p:ext uri="{BB962C8B-B14F-4D97-AF65-F5344CB8AC3E}">
        <p14:creationId xmlns:p14="http://schemas.microsoft.com/office/powerpoint/2010/main" val="640486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FlMjQ2NDczNzA0OWJlNDA3OTJmZGZiMDA3NzgwZ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2362</TotalTime>
  <Words>1812</Words>
  <Application>Microsoft Office PowerPoint</Application>
  <PresentationFormat>宽屏</PresentationFormat>
  <Paragraphs>389</Paragraphs>
  <Slides>24</Slides>
  <Notes>17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仿宋_GB2312</vt:lpstr>
      <vt:lpstr>微软雅黑</vt:lpstr>
      <vt:lpstr>Arial</vt:lpstr>
      <vt:lpstr>Times New Roman</vt:lpstr>
      <vt:lpstr>Wingdings</vt:lpstr>
      <vt:lpstr>Office 主题​​</vt:lpstr>
      <vt:lpstr>DeviceShare：基于openKylin的Hid-Input设备共享协议</vt:lpstr>
      <vt:lpstr>项目介绍</vt:lpstr>
      <vt:lpstr>PowerPoint 演示文稿</vt:lpstr>
      <vt:lpstr>1.1 设计背景</vt:lpstr>
      <vt:lpstr>1.2 设计目标</vt:lpstr>
      <vt:lpstr>1.3 较同类产品的优势</vt:lpstr>
      <vt:lpstr>1.4 作品原创性情况说明</vt:lpstr>
      <vt:lpstr>PowerPoint 演示文稿</vt:lpstr>
      <vt:lpstr>2.1 系统设计难点</vt:lpstr>
      <vt:lpstr>2.1 系统设计难点</vt:lpstr>
      <vt:lpstr>PowerPoint 演示文稿</vt:lpstr>
      <vt:lpstr>3.1 软件功能框架</vt:lpstr>
      <vt:lpstr>3.2 系统运行流程</vt:lpstr>
      <vt:lpstr>3.3 技术栈与调用库</vt:lpstr>
      <vt:lpstr>3.4 功能亮点</vt:lpstr>
      <vt:lpstr>3.4 功能亮点</vt:lpstr>
      <vt:lpstr>3.4 功能亮点</vt:lpstr>
      <vt:lpstr>PowerPoint 演示文稿</vt:lpstr>
      <vt:lpstr>4.1 项目测试环境</vt:lpstr>
      <vt:lpstr>4.2 项目测试结果说明</vt:lpstr>
      <vt:lpstr>PowerPoint 演示文稿</vt:lpstr>
      <vt:lpstr>5.1 作品演示播放</vt:lpstr>
      <vt:lpstr>总结</vt:lpstr>
      <vt:lpstr>请各位评委老师批评指正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浩天 马</cp:lastModifiedBy>
  <cp:revision>1125</cp:revision>
  <dcterms:created xsi:type="dcterms:W3CDTF">2024-08-05T03:21:55Z</dcterms:created>
  <dcterms:modified xsi:type="dcterms:W3CDTF">2024-10-12T07:40:16Z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803E80E4F8D51D81E368EA6593D0F598_43</vt:lpwstr>
  </property>
  <property fmtid="{D5CDD505-2E9C-101B-9397-08002B2CF9AE}" pid="3" name="KSOProductBuildVer">
    <vt:lpwstr>2052-6.7.1.8828</vt:lpwstr>
  </property>
</Properties>
</file>